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9" r:id="rId5"/>
    <p:sldId id="256" r:id="rId6"/>
    <p:sldId id="257" r:id="rId7"/>
    <p:sldId id="260" r:id="rId8"/>
    <p:sldId id="263" r:id="rId9"/>
    <p:sldId id="285" r:id="rId10"/>
    <p:sldId id="264" r:id="rId11"/>
    <p:sldId id="269" r:id="rId12"/>
    <p:sldId id="270" r:id="rId13"/>
    <p:sldId id="271" r:id="rId14"/>
    <p:sldId id="273" r:id="rId15"/>
    <p:sldId id="274" r:id="rId16"/>
    <p:sldId id="272" r:id="rId17"/>
    <p:sldId id="275" r:id="rId18"/>
    <p:sldId id="276" r:id="rId19"/>
    <p:sldId id="267" r:id="rId20"/>
    <p:sldId id="277" r:id="rId21"/>
    <p:sldId id="286" r:id="rId22"/>
    <p:sldId id="26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69" d="100"/>
          <a:sy n="69" d="100"/>
        </p:scale>
        <p:origin x="52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xmlns="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xmlns="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xmlns="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xmlns="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xmlns="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xmlns="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xmlns="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xmlns="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xmlns="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xmlns="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xmlns="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xmlns="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xmlns="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xmlns="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="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="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="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xmlns="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xmlns="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xmlns="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xmlns="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xmlns="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xmlns="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xmlns="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LIỆT </a:t>
            </a:r>
            <a:r>
              <a:rPr lang="en-US" dirty="0"/>
              <a:t>KÊ XÂU NHỊ PHÂN ĐỘ DÀI </a:t>
            </a:r>
            <a:r>
              <a:rPr lang="en-US" i="1" dirty="0" smtClean="0"/>
              <a:t>n</a:t>
            </a:r>
            <a:r>
              <a:rPr lang="en-US" dirty="0" smtClean="0"/>
              <a:t> KHÔNG CHỨA 2 BÍT 1 CẠNH </a:t>
            </a:r>
            <a:r>
              <a:rPr lang="en-US" dirty="0" smtClean="0"/>
              <a:t>NHAU (P.02.05.02)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/>
              <a:t>Cho </a:t>
            </a:r>
            <a:r>
              <a:rPr lang="en-US" sz="2000" dirty="0" err="1"/>
              <a:t>số</a:t>
            </a:r>
            <a:r>
              <a:rPr lang="en-US" sz="2000" dirty="0"/>
              <a:t> </a:t>
            </a:r>
            <a:r>
              <a:rPr lang="en-US" sz="2000" dirty="0" err="1"/>
              <a:t>nguyên</a:t>
            </a:r>
            <a:r>
              <a:rPr lang="en-US" sz="2000" dirty="0"/>
              <a:t> </a:t>
            </a:r>
            <a:r>
              <a:rPr lang="en-US" sz="2000" dirty="0" err="1"/>
              <a:t>dương</a:t>
            </a:r>
            <a:r>
              <a:rPr lang="en-US" sz="2000" dirty="0"/>
              <a:t> </a:t>
            </a:r>
            <a:r>
              <a:rPr lang="en-US" sz="2000" i="1" dirty="0"/>
              <a:t>n</a:t>
            </a:r>
            <a:r>
              <a:rPr lang="en-US" sz="2000" dirty="0"/>
              <a:t>. </a:t>
            </a:r>
            <a:r>
              <a:rPr lang="en-US" sz="2000" dirty="0" err="1"/>
              <a:t>Hãy</a:t>
            </a:r>
            <a:r>
              <a:rPr lang="en-US" sz="2000" dirty="0"/>
              <a:t> </a:t>
            </a:r>
            <a:r>
              <a:rPr lang="en-US" sz="2000" dirty="0" err="1"/>
              <a:t>viết</a:t>
            </a:r>
            <a:r>
              <a:rPr lang="en-US" sz="2000" dirty="0"/>
              <a:t> </a:t>
            </a:r>
            <a:r>
              <a:rPr lang="en-US" sz="2000" dirty="0" err="1"/>
              <a:t>chương</a:t>
            </a:r>
            <a:r>
              <a:rPr lang="en-US" sz="2000" dirty="0"/>
              <a:t> </a:t>
            </a:r>
            <a:r>
              <a:rPr lang="en-US" sz="2000" dirty="0" err="1"/>
              <a:t>trình</a:t>
            </a:r>
            <a:r>
              <a:rPr lang="en-US" sz="2000" dirty="0"/>
              <a:t> </a:t>
            </a:r>
            <a:r>
              <a:rPr lang="en-US" sz="2000" dirty="0" err="1"/>
              <a:t>liệt</a:t>
            </a:r>
            <a:r>
              <a:rPr lang="en-US" sz="2000" dirty="0"/>
              <a:t> </a:t>
            </a:r>
            <a:r>
              <a:rPr lang="en-US" sz="2000" dirty="0" err="1"/>
              <a:t>kê</a:t>
            </a:r>
            <a:r>
              <a:rPr lang="en-US" sz="2000" dirty="0"/>
              <a:t> </a:t>
            </a:r>
            <a:r>
              <a:rPr lang="en-US" sz="2000" dirty="0" err="1"/>
              <a:t>tất</a:t>
            </a:r>
            <a:r>
              <a:rPr lang="en-US" sz="2000" dirty="0"/>
              <a:t> </a:t>
            </a:r>
            <a:r>
              <a:rPr lang="en-US" sz="2000" dirty="0" err="1"/>
              <a:t>cả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xâu</a:t>
            </a:r>
            <a:r>
              <a:rPr lang="en-US" sz="2000" dirty="0"/>
              <a:t> </a:t>
            </a:r>
            <a:r>
              <a:rPr lang="en-US" sz="2000" dirty="0" err="1"/>
              <a:t>nhị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</a:t>
            </a:r>
            <a:r>
              <a:rPr lang="en-US" sz="2000" dirty="0" err="1"/>
              <a:t>độ</a:t>
            </a:r>
            <a:r>
              <a:rPr lang="en-US" sz="2000" dirty="0"/>
              <a:t> </a:t>
            </a:r>
            <a:r>
              <a:rPr lang="en-US" sz="2000" dirty="0" err="1"/>
              <a:t>dài</a:t>
            </a:r>
            <a:r>
              <a:rPr lang="en-US" sz="2000" dirty="0"/>
              <a:t> </a:t>
            </a:r>
            <a:r>
              <a:rPr lang="en-US" sz="2000" i="1" dirty="0" smtClean="0"/>
              <a:t>n</a:t>
            </a:r>
            <a:r>
              <a:rPr lang="en-US" sz="2000" dirty="0" smtClean="0"/>
              <a:t> (</a:t>
            </a:r>
            <a:r>
              <a:rPr lang="en-US" sz="2000" dirty="0" err="1" smtClean="0"/>
              <a:t>theo</a:t>
            </a:r>
            <a:r>
              <a:rPr lang="en-US" sz="2000" dirty="0" smtClean="0"/>
              <a:t> </a:t>
            </a:r>
            <a:r>
              <a:rPr lang="en-US" sz="2000" dirty="0" err="1"/>
              <a:t>thứ</a:t>
            </a:r>
            <a:r>
              <a:rPr lang="en-US" sz="2000" dirty="0"/>
              <a:t> </a:t>
            </a:r>
            <a:r>
              <a:rPr lang="en-US" sz="2000" dirty="0" err="1"/>
              <a:t>tự</a:t>
            </a:r>
            <a:r>
              <a:rPr lang="en-US" sz="2000" dirty="0"/>
              <a:t> </a:t>
            </a:r>
            <a:r>
              <a:rPr lang="en-US" sz="2000" dirty="0" err="1"/>
              <a:t>từ</a:t>
            </a:r>
            <a:r>
              <a:rPr lang="en-US" sz="2000" dirty="0"/>
              <a:t> </a:t>
            </a:r>
            <a:r>
              <a:rPr lang="en-US" sz="2000" dirty="0" err="1" smtClean="0"/>
              <a:t>điển</a:t>
            </a:r>
            <a:r>
              <a:rPr lang="en-US" sz="2000" dirty="0" smtClean="0"/>
              <a:t>)  </a:t>
            </a:r>
            <a:r>
              <a:rPr lang="en-US" sz="2000" dirty="0" err="1"/>
              <a:t>không</a:t>
            </a:r>
            <a:r>
              <a:rPr lang="en-US" sz="2000" dirty="0"/>
              <a:t> </a:t>
            </a:r>
            <a:r>
              <a:rPr lang="en-US" sz="2000" dirty="0" err="1"/>
              <a:t>chứa</a:t>
            </a:r>
            <a:r>
              <a:rPr lang="en-US" sz="2000" dirty="0"/>
              <a:t> 2 </a:t>
            </a:r>
            <a:r>
              <a:rPr lang="en-US" sz="2000" dirty="0" err="1"/>
              <a:t>bít</a:t>
            </a:r>
            <a:r>
              <a:rPr lang="en-US" sz="2000" dirty="0"/>
              <a:t> 1 </a:t>
            </a:r>
            <a:r>
              <a:rPr lang="en-US" sz="2000" dirty="0" err="1"/>
              <a:t>đứng</a:t>
            </a:r>
            <a:r>
              <a:rPr lang="en-US" sz="2000" dirty="0"/>
              <a:t> </a:t>
            </a:r>
            <a:r>
              <a:rPr lang="en-US" sz="2000" dirty="0" err="1"/>
              <a:t>cạnh</a:t>
            </a:r>
            <a:r>
              <a:rPr lang="en-US" sz="2000" dirty="0"/>
              <a:t> </a:t>
            </a:r>
            <a:r>
              <a:rPr lang="en-US" sz="2000" dirty="0" err="1"/>
              <a:t>nhau</a:t>
            </a:r>
            <a:r>
              <a:rPr lang="en-US" sz="2000" dirty="0" smtClean="0"/>
              <a:t>.</a:t>
            </a:r>
            <a:endParaRPr lang="en-US" sz="2000" dirty="0"/>
          </a:p>
          <a:p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endParaRPr lang="en-US" sz="2000" dirty="0"/>
          </a:p>
          <a:p>
            <a:pPr lvl="1"/>
            <a:r>
              <a:rPr lang="en-US" sz="2000" dirty="0" err="1"/>
              <a:t>Dòng</a:t>
            </a:r>
            <a:r>
              <a:rPr lang="en-US" sz="2000" dirty="0"/>
              <a:t> 1: </a:t>
            </a:r>
            <a:r>
              <a:rPr lang="en-US" sz="2000" dirty="0" err="1"/>
              <a:t>ghi</a:t>
            </a:r>
            <a:r>
              <a:rPr lang="en-US" sz="2000" dirty="0"/>
              <a:t> </a:t>
            </a:r>
            <a:r>
              <a:rPr lang="en-US" sz="2000" dirty="0" err="1"/>
              <a:t>số</a:t>
            </a:r>
            <a:r>
              <a:rPr lang="en-US" sz="2000" dirty="0"/>
              <a:t> </a:t>
            </a:r>
            <a:r>
              <a:rPr lang="en-US" sz="2000" dirty="0" err="1"/>
              <a:t>nguyên</a:t>
            </a:r>
            <a:r>
              <a:rPr lang="en-US" sz="2000" dirty="0"/>
              <a:t> </a:t>
            </a:r>
            <a:r>
              <a:rPr lang="en-US" sz="2000" dirty="0" err="1"/>
              <a:t>dương</a:t>
            </a:r>
            <a:r>
              <a:rPr lang="en-US" sz="2000" dirty="0"/>
              <a:t> </a:t>
            </a:r>
            <a:r>
              <a:rPr lang="en-US" sz="2000" i="1" dirty="0"/>
              <a:t>n</a:t>
            </a:r>
            <a:r>
              <a:rPr lang="en-US" sz="2000" dirty="0"/>
              <a:t> (1 &lt;= </a:t>
            </a:r>
            <a:r>
              <a:rPr lang="en-US" sz="2000" i="1" dirty="0"/>
              <a:t>n</a:t>
            </a:r>
            <a:r>
              <a:rPr lang="en-US" sz="2000" dirty="0"/>
              <a:t> &lt;= 20)</a:t>
            </a:r>
          </a:p>
          <a:p>
            <a:r>
              <a:rPr lang="en-US" sz="2000" dirty="0" err="1"/>
              <a:t>Kết</a:t>
            </a:r>
            <a:r>
              <a:rPr lang="en-US" sz="2000" dirty="0"/>
              <a:t> </a:t>
            </a:r>
            <a:r>
              <a:rPr lang="en-US" sz="2000" dirty="0" err="1"/>
              <a:t>quả</a:t>
            </a:r>
            <a:endParaRPr lang="en-US" sz="2000" dirty="0"/>
          </a:p>
          <a:p>
            <a:pPr lvl="1"/>
            <a:r>
              <a:rPr lang="en-US" sz="2000" dirty="0" err="1"/>
              <a:t>Ghi</a:t>
            </a:r>
            <a:r>
              <a:rPr lang="en-US" sz="2000" dirty="0"/>
              <a:t> </a:t>
            </a:r>
            <a:r>
              <a:rPr lang="en-US" sz="2000" dirty="0" err="1"/>
              <a:t>ra</a:t>
            </a:r>
            <a:r>
              <a:rPr lang="en-US" sz="2000" dirty="0"/>
              <a:t> </a:t>
            </a:r>
            <a:r>
              <a:rPr lang="en-US" sz="2000" dirty="0" err="1"/>
              <a:t>trên</a:t>
            </a:r>
            <a:r>
              <a:rPr lang="en-US" sz="2000" dirty="0"/>
              <a:t> </a:t>
            </a:r>
            <a:r>
              <a:rPr lang="en-US" sz="2000" dirty="0" err="1"/>
              <a:t>mỗi</a:t>
            </a:r>
            <a:r>
              <a:rPr lang="en-US" sz="2000" dirty="0"/>
              <a:t> </a:t>
            </a:r>
            <a:r>
              <a:rPr lang="en-US" sz="2000" dirty="0" err="1"/>
              <a:t>dòng</a:t>
            </a:r>
            <a:r>
              <a:rPr lang="en-US" sz="2000" dirty="0"/>
              <a:t> </a:t>
            </a:r>
            <a:r>
              <a:rPr lang="en-US" sz="2000" dirty="0" err="1"/>
              <a:t>một</a:t>
            </a:r>
            <a:r>
              <a:rPr lang="en-US" sz="2000" dirty="0"/>
              <a:t> </a:t>
            </a:r>
            <a:r>
              <a:rPr lang="en-US" sz="2000" dirty="0" err="1"/>
              <a:t>xâu</a:t>
            </a:r>
            <a:r>
              <a:rPr lang="en-US" sz="2000" dirty="0"/>
              <a:t> </a:t>
            </a:r>
            <a:r>
              <a:rPr lang="en-US" sz="2000" dirty="0" err="1"/>
              <a:t>nhị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</a:t>
            </a:r>
            <a:r>
              <a:rPr lang="en-US" sz="2000" dirty="0" err="1"/>
              <a:t>độ</a:t>
            </a:r>
            <a:r>
              <a:rPr lang="en-US" sz="2000" dirty="0"/>
              <a:t> </a:t>
            </a:r>
            <a:r>
              <a:rPr lang="en-US" sz="2000" dirty="0" err="1"/>
              <a:t>dài</a:t>
            </a:r>
            <a:r>
              <a:rPr lang="en-US" sz="2000" dirty="0"/>
              <a:t> </a:t>
            </a:r>
            <a:r>
              <a:rPr lang="en-US" sz="2000" i="1" dirty="0"/>
              <a:t>n</a:t>
            </a:r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420639"/>
              </p:ext>
            </p:extLst>
          </p:nvPr>
        </p:nvGraphicFramePr>
        <p:xfrm>
          <a:off x="2047463" y="3620817"/>
          <a:ext cx="8128000" cy="183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000</a:t>
                      </a:r>
                    </a:p>
                    <a:p>
                      <a:r>
                        <a:rPr lang="en-US" dirty="0" smtClean="0"/>
                        <a:t>001</a:t>
                      </a:r>
                    </a:p>
                    <a:p>
                      <a:r>
                        <a:rPr lang="en-US" dirty="0" smtClean="0"/>
                        <a:t>010</a:t>
                      </a:r>
                    </a:p>
                    <a:p>
                      <a:r>
                        <a:rPr lang="en-US" dirty="0" smtClean="0"/>
                        <a:t>100</a:t>
                      </a:r>
                    </a:p>
                    <a:p>
                      <a:r>
                        <a:rPr lang="en-US" dirty="0" smtClean="0"/>
                        <a:t>101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8349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LIỆT </a:t>
            </a:r>
            <a:r>
              <a:rPr lang="en-US" dirty="0"/>
              <a:t>KÊ XÂU NHỊ PHÂN ĐỘ DÀI </a:t>
            </a:r>
            <a:r>
              <a:rPr lang="en-US" i="1" dirty="0"/>
              <a:t>n</a:t>
            </a:r>
            <a:r>
              <a:rPr lang="en-US" dirty="0"/>
              <a:t> KHÔNG CHỨA 2 BÍT 1 CẠNH NHAU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5" y="1058844"/>
            <a:ext cx="6925093" cy="4909124"/>
          </a:xfrm>
        </p:spPr>
        <p:txBody>
          <a:bodyPr/>
          <a:lstStyle/>
          <a:p>
            <a:r>
              <a:rPr lang="en-US" sz="2000" dirty="0" err="1"/>
              <a:t>Biểu</a:t>
            </a:r>
            <a:r>
              <a:rPr lang="en-US" sz="2000" dirty="0"/>
              <a:t> </a:t>
            </a:r>
            <a:r>
              <a:rPr lang="en-US" sz="2000" dirty="0" err="1"/>
              <a:t>diễn</a:t>
            </a:r>
            <a:r>
              <a:rPr lang="en-US" sz="2000" dirty="0"/>
              <a:t> </a:t>
            </a:r>
            <a:r>
              <a:rPr lang="en-US" sz="2000" dirty="0" err="1"/>
              <a:t>lời</a:t>
            </a:r>
            <a:r>
              <a:rPr lang="en-US" sz="2000" dirty="0"/>
              <a:t> </a:t>
            </a:r>
            <a:r>
              <a:rPr lang="en-US" sz="2000" dirty="0" err="1"/>
              <a:t>giải</a:t>
            </a:r>
            <a:r>
              <a:rPr lang="en-US" sz="2000" dirty="0"/>
              <a:t>: </a:t>
            </a:r>
            <a:r>
              <a:rPr lang="en-US" sz="2000" i="1" dirty="0"/>
              <a:t>X</a:t>
            </a:r>
            <a:r>
              <a:rPr lang="en-US" sz="2000" baseline="-25000" dirty="0"/>
              <a:t>1</a:t>
            </a:r>
            <a:r>
              <a:rPr lang="en-US" sz="2000" dirty="0"/>
              <a:t>, </a:t>
            </a:r>
            <a:r>
              <a:rPr lang="en-US" sz="2000" i="1" dirty="0"/>
              <a:t>X</a:t>
            </a:r>
            <a:r>
              <a:rPr lang="en-US" sz="2000" baseline="-25000" dirty="0"/>
              <a:t>2</a:t>
            </a:r>
            <a:r>
              <a:rPr lang="en-US" sz="2000" dirty="0"/>
              <a:t>, . . .,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endParaRPr lang="en-US" sz="2000" i="1" baseline="-25000" dirty="0"/>
          </a:p>
          <a:p>
            <a:r>
              <a:rPr lang="en-US" sz="2000" dirty="0" err="1"/>
              <a:t>Hàm</a:t>
            </a:r>
            <a:r>
              <a:rPr lang="en-US" sz="2000" dirty="0"/>
              <a:t> try(</a:t>
            </a:r>
            <a:r>
              <a:rPr lang="en-US" sz="2000" i="1" dirty="0"/>
              <a:t>k</a:t>
            </a:r>
            <a:r>
              <a:rPr lang="en-US" sz="2000" dirty="0"/>
              <a:t>):</a:t>
            </a:r>
          </a:p>
          <a:p>
            <a:pPr lvl="1"/>
            <a:r>
              <a:rPr lang="en-US" sz="2000" dirty="0" err="1"/>
              <a:t>Duyệt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en-US" sz="2000" dirty="0"/>
              <a:t> v </a:t>
            </a:r>
            <a:r>
              <a:rPr lang="en-US" sz="2000" dirty="0" err="1"/>
              <a:t>từ</a:t>
            </a:r>
            <a:r>
              <a:rPr lang="en-US" sz="2000" dirty="0"/>
              <a:t> 0 </a:t>
            </a:r>
            <a:r>
              <a:rPr lang="en-US" sz="2000" dirty="0" err="1"/>
              <a:t>đến</a:t>
            </a:r>
            <a:r>
              <a:rPr lang="en-US" sz="2000" dirty="0"/>
              <a:t> 1</a:t>
            </a:r>
          </a:p>
          <a:p>
            <a:r>
              <a:rPr lang="en-US" sz="2000" dirty="0" err="1"/>
              <a:t>Hàm</a:t>
            </a:r>
            <a:r>
              <a:rPr lang="en-US" sz="2000" dirty="0"/>
              <a:t> check(</a:t>
            </a:r>
            <a:r>
              <a:rPr lang="en-US" sz="2000" i="1" dirty="0"/>
              <a:t>v, k</a:t>
            </a:r>
            <a:r>
              <a:rPr lang="en-US" sz="2000" dirty="0"/>
              <a:t>): </a:t>
            </a:r>
          </a:p>
          <a:p>
            <a:pPr lvl="1"/>
            <a:r>
              <a:rPr lang="en-US" sz="2000" dirty="0" err="1" smtClean="0"/>
              <a:t>Nếu</a:t>
            </a:r>
            <a:r>
              <a:rPr lang="en-US" sz="2000" dirty="0" smtClean="0"/>
              <a:t> </a:t>
            </a:r>
            <a:r>
              <a:rPr lang="en-US" sz="2000" i="1" dirty="0" smtClean="0"/>
              <a:t>k</a:t>
            </a:r>
            <a:r>
              <a:rPr lang="en-US" sz="2000" dirty="0" smtClean="0"/>
              <a:t> = 1 </a:t>
            </a:r>
            <a:r>
              <a:rPr lang="en-US" sz="2000" dirty="0" err="1" smtClean="0"/>
              <a:t>thì</a:t>
            </a:r>
            <a:r>
              <a:rPr lang="en-US" sz="2000" dirty="0" smtClean="0"/>
              <a:t> </a:t>
            </a:r>
            <a:r>
              <a:rPr lang="en-US" sz="2000" dirty="0" err="1" smtClean="0"/>
              <a:t>trả</a:t>
            </a:r>
            <a:r>
              <a:rPr lang="en-US" sz="2000" dirty="0" smtClean="0"/>
              <a:t> </a:t>
            </a:r>
            <a:r>
              <a:rPr lang="en-US" sz="2000" dirty="0" err="1"/>
              <a:t>về</a:t>
            </a:r>
            <a:r>
              <a:rPr lang="en-US" sz="2000" dirty="0"/>
              <a:t> </a:t>
            </a:r>
            <a:r>
              <a:rPr lang="en-US" sz="2000" dirty="0" smtClean="0"/>
              <a:t>true</a:t>
            </a:r>
          </a:p>
          <a:p>
            <a:pPr lvl="1"/>
            <a:r>
              <a:rPr lang="en-US" sz="2000" dirty="0" err="1" smtClean="0"/>
              <a:t>Nếu</a:t>
            </a:r>
            <a:r>
              <a:rPr lang="en-US" sz="2000" dirty="0" smtClean="0"/>
              <a:t> </a:t>
            </a:r>
            <a:r>
              <a:rPr lang="en-US" sz="2000" i="1" dirty="0" smtClean="0"/>
              <a:t>k</a:t>
            </a:r>
            <a:r>
              <a:rPr lang="en-US" sz="2000" dirty="0" smtClean="0"/>
              <a:t> &gt; 1</a:t>
            </a:r>
          </a:p>
          <a:p>
            <a:pPr lvl="2"/>
            <a:r>
              <a:rPr lang="en-US" dirty="0" err="1" smtClean="0"/>
              <a:t>Nếu</a:t>
            </a:r>
            <a:r>
              <a:rPr lang="en-US" dirty="0" smtClean="0"/>
              <a:t> </a:t>
            </a:r>
            <a:r>
              <a:rPr lang="en-US" i="1" dirty="0" smtClean="0"/>
              <a:t>x</a:t>
            </a:r>
            <a:r>
              <a:rPr lang="en-US" dirty="0" smtClean="0"/>
              <a:t>[</a:t>
            </a:r>
            <a:r>
              <a:rPr lang="en-US" i="1" dirty="0" smtClean="0"/>
              <a:t>k</a:t>
            </a:r>
            <a:r>
              <a:rPr lang="en-US" dirty="0" smtClean="0"/>
              <a:t>-1] = 1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i="1" dirty="0" smtClean="0"/>
              <a:t>v</a:t>
            </a:r>
            <a:r>
              <a:rPr lang="en-US" dirty="0" smtClean="0"/>
              <a:t> = 1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trả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false</a:t>
            </a:r>
          </a:p>
          <a:p>
            <a:pPr lvl="2"/>
            <a:r>
              <a:rPr lang="en-US" dirty="0" err="1" smtClean="0"/>
              <a:t>Ngược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, </a:t>
            </a:r>
            <a:r>
              <a:rPr lang="en-US" dirty="0" err="1" smtClean="0"/>
              <a:t>trả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true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356297" y="1059449"/>
            <a:ext cx="4713451" cy="466709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check(</a:t>
            </a:r>
            <a:r>
              <a:rPr lang="en-US" sz="1400" b="1" i="1" dirty="0">
                <a:latin typeface="Consolas" panose="020B0609020204030204" pitchFamily="49" charset="0"/>
              </a:rPr>
              <a:t>v, k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smtClean="0">
                <a:latin typeface="Consolas" panose="020B0609020204030204" pitchFamily="49" charset="0"/>
              </a:rPr>
              <a:t>if </a:t>
            </a:r>
            <a:r>
              <a:rPr lang="en-US" sz="1400" b="1" i="1" dirty="0" smtClean="0">
                <a:latin typeface="Consolas" panose="020B0609020204030204" pitchFamily="49" charset="0"/>
              </a:rPr>
              <a:t>k</a:t>
            </a:r>
            <a:r>
              <a:rPr lang="en-US" sz="1400" b="1" dirty="0" smtClean="0">
                <a:latin typeface="Consolas" panose="020B0609020204030204" pitchFamily="49" charset="0"/>
              </a:rPr>
              <a:t> = 1 then return </a:t>
            </a:r>
            <a:r>
              <a:rPr lang="en-US" sz="1400" b="1" dirty="0">
                <a:latin typeface="Consolas" panose="020B0609020204030204" pitchFamily="49" charset="0"/>
              </a:rPr>
              <a:t>true; </a:t>
            </a:r>
            <a:endParaRPr lang="en-US" sz="1400" b="1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return </a:t>
            </a:r>
            <a:r>
              <a:rPr lang="en-US" sz="1400" b="1" i="1" dirty="0" smtClean="0">
                <a:latin typeface="Consolas" panose="020B0609020204030204" pitchFamily="49" charset="0"/>
              </a:rPr>
              <a:t>x</a:t>
            </a:r>
            <a:r>
              <a:rPr lang="en-US" sz="1400" b="1" dirty="0" smtClean="0">
                <a:latin typeface="Consolas" panose="020B0609020204030204" pitchFamily="49" charset="0"/>
              </a:rPr>
              <a:t>[</a:t>
            </a:r>
            <a:r>
              <a:rPr lang="en-US" sz="1400" b="1" i="1" dirty="0" smtClean="0">
                <a:latin typeface="Consolas" panose="020B0609020204030204" pitchFamily="49" charset="0"/>
              </a:rPr>
              <a:t>k</a:t>
            </a:r>
            <a:r>
              <a:rPr lang="en-US" sz="1400" b="1" dirty="0" smtClean="0">
                <a:latin typeface="Consolas" panose="020B0609020204030204" pitchFamily="49" charset="0"/>
              </a:rPr>
              <a:t>-1] + </a:t>
            </a:r>
            <a:r>
              <a:rPr lang="en-US" sz="1400" b="1" i="1" dirty="0" smtClean="0">
                <a:latin typeface="Consolas" panose="020B0609020204030204" pitchFamily="49" charset="0"/>
              </a:rPr>
              <a:t>v</a:t>
            </a:r>
            <a:r>
              <a:rPr lang="en-US" sz="1400" b="1" dirty="0" smtClean="0">
                <a:latin typeface="Consolas" panose="020B0609020204030204" pitchFamily="49" charset="0"/>
              </a:rPr>
              <a:t> &lt;= 1;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try(</a:t>
            </a:r>
            <a:r>
              <a:rPr lang="en-US" sz="1400" b="1" i="1" dirty="0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 </a:t>
            </a:r>
            <a:r>
              <a:rPr lang="en-US" sz="1400" b="1" i="1" dirty="0">
                <a:latin typeface="Consolas" panose="020B0609020204030204" pitchFamily="49" charset="0"/>
              </a:rPr>
              <a:t>v</a:t>
            </a:r>
            <a:r>
              <a:rPr lang="en-US" sz="1400" b="1" dirty="0">
                <a:latin typeface="Consolas" panose="020B0609020204030204" pitchFamily="49" charset="0"/>
              </a:rPr>
              <a:t> = 0 to 1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if check(</a:t>
            </a:r>
            <a:r>
              <a:rPr lang="en-US" sz="1400" b="1" i="1" dirty="0">
                <a:latin typeface="Consolas" panose="020B0609020204030204" pitchFamily="49" charset="0"/>
              </a:rPr>
              <a:t>v, k</a:t>
            </a:r>
            <a:r>
              <a:rPr lang="en-US" sz="1400" b="1" dirty="0">
                <a:latin typeface="Consolas" panose="020B0609020204030204" pitchFamily="49" charset="0"/>
              </a:rPr>
              <a:t>)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</a:t>
            </a:r>
            <a:r>
              <a:rPr lang="en-US" sz="1400" b="1" i="1" dirty="0" err="1">
                <a:latin typeface="Consolas" panose="020B0609020204030204" pitchFamily="49" charset="0"/>
              </a:rPr>
              <a:t>X</a:t>
            </a:r>
            <a:r>
              <a:rPr lang="en-US" sz="1400" b="1" i="1" baseline="-25000" dirty="0" err="1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 = v;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if </a:t>
            </a:r>
            <a:r>
              <a:rPr lang="en-US" sz="1400" b="1" i="1" dirty="0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i="1" dirty="0">
                <a:latin typeface="Consolas" panose="020B0609020204030204" pitchFamily="49" charset="0"/>
              </a:rPr>
              <a:t>n</a:t>
            </a:r>
            <a:r>
              <a:rPr lang="en-US" sz="1400" b="1" dirty="0">
                <a:latin typeface="Consolas" panose="020B0609020204030204" pitchFamily="49" charset="0"/>
              </a:rPr>
              <a:t> then solution();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else try(</a:t>
            </a:r>
            <a:r>
              <a:rPr lang="en-US" sz="1400" b="1" i="1" dirty="0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41616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LIỆT </a:t>
            </a:r>
            <a:r>
              <a:rPr lang="en-US" dirty="0"/>
              <a:t>KÊ XÂU NHỊ PHÂN ĐỘ DÀI </a:t>
            </a:r>
            <a:r>
              <a:rPr lang="en-US" i="1" dirty="0"/>
              <a:t>n</a:t>
            </a:r>
            <a:r>
              <a:rPr lang="en-US" dirty="0"/>
              <a:t> KHÔNG CHỨA 2 BÍT 1 CẠNH NHAU– </a:t>
            </a:r>
            <a:r>
              <a:rPr lang="en-US" dirty="0" smtClean="0"/>
              <a:t>CODE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144972"/>
            <a:ext cx="5397046" cy="4914082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#</a:t>
            </a:r>
            <a:r>
              <a:rPr lang="en-US" sz="1400" b="1" dirty="0">
                <a:latin typeface="Consolas" panose="020B0609020204030204" pitchFamily="49" charset="0"/>
              </a:rPr>
              <a:t>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21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X[N];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check(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smtClean="0">
                <a:latin typeface="Consolas" panose="020B0609020204030204" pitchFamily="49" charset="0"/>
              </a:rPr>
              <a:t>if(k==1) return </a:t>
            </a:r>
            <a:r>
              <a:rPr lang="en-US" sz="1400" b="1" dirty="0">
                <a:latin typeface="Consolas" panose="020B0609020204030204" pitchFamily="49" charset="0"/>
              </a:rPr>
              <a:t>1</a:t>
            </a:r>
            <a:r>
              <a:rPr lang="en-US" sz="1400" b="1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return X[k-1] + v &lt;= 1;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solution(){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d",X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("\n");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096000" y="1144971"/>
            <a:ext cx="5397046" cy="491408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void Try(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k){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v = 0; v &lt;= 1; v++){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  if(check(</a:t>
            </a:r>
            <a:r>
              <a:rPr lang="en-US" sz="1400" b="1" dirty="0" err="1" smtClean="0">
                <a:latin typeface="Consolas" panose="020B0609020204030204" pitchFamily="49" charset="0"/>
              </a:rPr>
              <a:t>v,k</a:t>
            </a:r>
            <a:r>
              <a:rPr lang="en-US" sz="1400" b="1" dirty="0" smtClean="0">
                <a:latin typeface="Consolas" panose="020B0609020204030204" pitchFamily="49" charset="0"/>
              </a:rPr>
              <a:t>)){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      X[k] = v;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      if(k==n) solution();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      else </a:t>
            </a:r>
            <a:r>
              <a:rPr lang="en-US" sz="1400" b="1" dirty="0">
                <a:latin typeface="Consolas" panose="020B0609020204030204" pitchFamily="49" charset="0"/>
              </a:rPr>
              <a:t>T</a:t>
            </a:r>
            <a:r>
              <a:rPr lang="en-US" sz="1400" b="1" dirty="0" smtClean="0">
                <a:latin typeface="Consolas" panose="020B0609020204030204" pitchFamily="49" charset="0"/>
              </a:rPr>
              <a:t>ry(k+1);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main() {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 smtClean="0">
                <a:latin typeface="Consolas" panose="020B0609020204030204" pitchFamily="49" charset="0"/>
              </a:rPr>
              <a:t>("%</a:t>
            </a:r>
            <a:r>
              <a:rPr lang="en-US" sz="1400" b="1" dirty="0" err="1" smtClean="0">
                <a:latin typeface="Consolas" panose="020B0609020204030204" pitchFamily="49" charset="0"/>
              </a:rPr>
              <a:t>d",&amp;n</a:t>
            </a:r>
            <a:r>
              <a:rPr lang="en-US" sz="1400" b="1" dirty="0" smtClean="0">
                <a:latin typeface="Consolas" panose="020B0609020204030204" pitchFamily="49" charset="0"/>
              </a:rPr>
              <a:t>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Try(1);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return 0;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0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LIỆT KÊ HOÁN </a:t>
            </a:r>
            <a:r>
              <a:rPr lang="en-US" dirty="0" smtClean="0"/>
              <a:t>VỊ (P.02.05.03)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</p:spPr>
        <p:txBody>
          <a:bodyPr/>
          <a:lstStyle/>
          <a:p>
            <a:r>
              <a:rPr lang="en-US" sz="2000" dirty="0" smtClean="0"/>
              <a:t>Cho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</a:t>
            </a:r>
            <a:r>
              <a:rPr lang="en-US" sz="2000" i="1" dirty="0" smtClean="0"/>
              <a:t>n</a:t>
            </a:r>
            <a:r>
              <a:rPr lang="en-US" sz="2000" dirty="0" smtClean="0"/>
              <a:t>.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viết</a:t>
            </a:r>
            <a:r>
              <a:rPr lang="en-US" sz="2000" dirty="0" smtClean="0"/>
              <a:t> </a:t>
            </a:r>
            <a:r>
              <a:rPr lang="en-US" sz="2000" dirty="0" err="1" smtClean="0"/>
              <a:t>chương</a:t>
            </a:r>
            <a:r>
              <a:rPr lang="en-US" sz="2000" dirty="0" smtClean="0"/>
              <a:t> </a:t>
            </a:r>
            <a:r>
              <a:rPr lang="en-US" sz="2000" dirty="0" err="1" smtClean="0"/>
              <a:t>trình</a:t>
            </a:r>
            <a:r>
              <a:rPr lang="en-US" sz="2000" dirty="0" smtClean="0"/>
              <a:t> </a:t>
            </a:r>
            <a:r>
              <a:rPr lang="en-US" sz="2000" dirty="0" err="1" smtClean="0"/>
              <a:t>liệt</a:t>
            </a:r>
            <a:r>
              <a:rPr lang="en-US" sz="2000" dirty="0" smtClean="0"/>
              <a:t> </a:t>
            </a:r>
            <a:r>
              <a:rPr lang="en-US" sz="2000" dirty="0" err="1" smtClean="0"/>
              <a:t>kê</a:t>
            </a:r>
            <a:r>
              <a:rPr lang="en-US" sz="2000" dirty="0" smtClean="0"/>
              <a:t> </a:t>
            </a:r>
            <a:r>
              <a:rPr lang="en-US" sz="2000" dirty="0" err="1" smtClean="0"/>
              <a:t>tất</a:t>
            </a:r>
            <a:r>
              <a:rPr lang="en-US" sz="2000" dirty="0" smtClean="0"/>
              <a:t> </a:t>
            </a:r>
            <a:r>
              <a:rPr lang="en-US" sz="2000" dirty="0" err="1" smtClean="0"/>
              <a:t>cả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hoán</a:t>
            </a:r>
            <a:r>
              <a:rPr lang="en-US" sz="2000" dirty="0" smtClean="0"/>
              <a:t> </a:t>
            </a:r>
            <a:r>
              <a:rPr lang="en-US" sz="2000" dirty="0" err="1" smtClean="0"/>
              <a:t>vị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1, 2, . . ., </a:t>
            </a:r>
            <a:r>
              <a:rPr lang="en-US" sz="2000" i="1" dirty="0" smtClean="0"/>
              <a:t>n</a:t>
            </a:r>
            <a:r>
              <a:rPr lang="en-US" sz="2000" dirty="0" smtClean="0"/>
              <a:t> </a:t>
            </a:r>
            <a:r>
              <a:rPr lang="en-US" sz="2000" dirty="0" err="1" smtClean="0"/>
              <a:t>theo</a:t>
            </a:r>
            <a:r>
              <a:rPr lang="en-US" sz="2000" dirty="0" smtClean="0"/>
              <a:t> </a:t>
            </a:r>
            <a:r>
              <a:rPr lang="en-US" sz="2000" dirty="0" err="1" smtClean="0"/>
              <a:t>thứ</a:t>
            </a:r>
            <a:r>
              <a:rPr lang="en-US" sz="2000" dirty="0" smtClean="0"/>
              <a:t> </a:t>
            </a:r>
            <a:r>
              <a:rPr lang="en-US" sz="2000" dirty="0" err="1" smtClean="0"/>
              <a:t>tự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dirty="0" err="1" smtClean="0"/>
              <a:t>điển</a:t>
            </a:r>
            <a:endParaRPr lang="en-US" sz="2000" dirty="0" smtClean="0"/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</a:t>
            </a:r>
            <a:r>
              <a:rPr lang="en-US" sz="2000" dirty="0" err="1" smtClean="0"/>
              <a:t>duy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n (1 &lt;= </a:t>
            </a:r>
            <a:r>
              <a:rPr lang="en-US" sz="2000" i="1" dirty="0" smtClean="0"/>
              <a:t>n</a:t>
            </a:r>
            <a:r>
              <a:rPr lang="en-US" sz="2000" dirty="0" smtClean="0"/>
              <a:t> &lt;= </a:t>
            </a:r>
            <a:r>
              <a:rPr lang="en-US" sz="2000" dirty="0"/>
              <a:t>1</a:t>
            </a:r>
            <a:r>
              <a:rPr lang="en-US" sz="2000" dirty="0" smtClean="0"/>
              <a:t>0)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ra</a:t>
            </a:r>
            <a:r>
              <a:rPr lang="en-US" sz="2000" dirty="0" smtClean="0"/>
              <a:t> </a:t>
            </a:r>
            <a:r>
              <a:rPr lang="en-US" sz="2000" dirty="0" err="1" smtClean="0"/>
              <a:t>trên</a:t>
            </a:r>
            <a:r>
              <a:rPr lang="en-US" sz="2000" dirty="0" smtClean="0"/>
              <a:t> </a:t>
            </a:r>
            <a:r>
              <a:rPr lang="en-US" sz="2000" dirty="0" err="1" smtClean="0"/>
              <a:t>mỗi</a:t>
            </a:r>
            <a:r>
              <a:rPr lang="en-US" sz="2000" dirty="0" smtClean="0"/>
              <a:t> </a:t>
            </a:r>
            <a:r>
              <a:rPr lang="en-US" sz="2000" dirty="0" err="1" smtClean="0"/>
              <a:t>dòng</a:t>
            </a:r>
            <a:r>
              <a:rPr lang="en-US" sz="2000" dirty="0" smtClean="0"/>
              <a:t> 1 </a:t>
            </a:r>
            <a:r>
              <a:rPr lang="en-US" sz="2000" dirty="0" err="1" smtClean="0"/>
              <a:t>hoán</a:t>
            </a:r>
            <a:r>
              <a:rPr lang="en-US" sz="2000" dirty="0" smtClean="0"/>
              <a:t> </a:t>
            </a:r>
            <a:r>
              <a:rPr lang="en-US" sz="2000" dirty="0" err="1" smtClean="0"/>
              <a:t>vị</a:t>
            </a:r>
            <a:r>
              <a:rPr lang="en-US" sz="2000" dirty="0" smtClean="0"/>
              <a:t> (</a:t>
            </a:r>
            <a:r>
              <a:rPr lang="en-US" sz="2000" dirty="0" err="1" smtClean="0"/>
              <a:t>sau</a:t>
            </a:r>
            <a:r>
              <a:rPr lang="en-US" sz="2000" dirty="0" smtClean="0"/>
              <a:t> </a:t>
            </a:r>
            <a:r>
              <a:rPr lang="en-US" sz="2000" dirty="0" err="1" smtClean="0"/>
              <a:t>mỗi</a:t>
            </a:r>
            <a:r>
              <a:rPr lang="en-US" sz="2000" dirty="0" smtClean="0"/>
              <a:t> </a:t>
            </a:r>
            <a:r>
              <a:rPr lang="en-US" sz="2000" dirty="0" err="1" smtClean="0"/>
              <a:t>phần</a:t>
            </a:r>
            <a:r>
              <a:rPr lang="en-US" sz="2000" dirty="0" smtClean="0"/>
              <a:t> </a:t>
            </a:r>
            <a:r>
              <a:rPr lang="en-US" sz="2000" dirty="0" err="1" smtClean="0"/>
              <a:t>tử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</a:t>
            </a:r>
            <a:r>
              <a:rPr lang="en-US" sz="2000" dirty="0" err="1" smtClean="0"/>
              <a:t>hoán</a:t>
            </a:r>
            <a:r>
              <a:rPr lang="en-US" sz="2000" dirty="0" smtClean="0"/>
              <a:t> </a:t>
            </a:r>
            <a:r>
              <a:rPr lang="en-US" sz="2000" dirty="0" err="1" smtClean="0"/>
              <a:t>vị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 smtClean="0"/>
              <a:t> 1 </a:t>
            </a:r>
            <a:r>
              <a:rPr lang="en-US" sz="2000" dirty="0" err="1" smtClean="0"/>
              <a:t>ký</a:t>
            </a:r>
            <a:r>
              <a:rPr lang="en-US" sz="2000" dirty="0" smtClean="0"/>
              <a:t> </a:t>
            </a:r>
            <a:r>
              <a:rPr lang="en-US" sz="2000" dirty="0" err="1" smtClean="0"/>
              <a:t>tự</a:t>
            </a:r>
            <a:r>
              <a:rPr lang="en-US" sz="2000" dirty="0" smtClean="0"/>
              <a:t> SPACE)</a:t>
            </a:r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922714"/>
              </p:ext>
            </p:extLst>
          </p:nvPr>
        </p:nvGraphicFramePr>
        <p:xfrm>
          <a:off x="2112118" y="3103581"/>
          <a:ext cx="8128000" cy="210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1 2 3</a:t>
                      </a:r>
                    </a:p>
                    <a:p>
                      <a:r>
                        <a:rPr lang="en-US" dirty="0" smtClean="0"/>
                        <a:t>1 3 2</a:t>
                      </a:r>
                    </a:p>
                    <a:p>
                      <a:r>
                        <a:rPr lang="en-US" dirty="0" smtClean="0"/>
                        <a:t>2 1 3</a:t>
                      </a:r>
                    </a:p>
                    <a:p>
                      <a:r>
                        <a:rPr lang="en-US" dirty="0" smtClean="0"/>
                        <a:t>2 3</a:t>
                      </a:r>
                      <a:r>
                        <a:rPr lang="en-US" baseline="0" dirty="0" smtClean="0"/>
                        <a:t> 1</a:t>
                      </a:r>
                    </a:p>
                    <a:p>
                      <a:r>
                        <a:rPr lang="en-US" baseline="0" dirty="0" smtClean="0"/>
                        <a:t>3 1 2</a:t>
                      </a:r>
                    </a:p>
                    <a:p>
                      <a:r>
                        <a:rPr lang="en-US" baseline="0" dirty="0" smtClean="0"/>
                        <a:t>3 2 1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715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LIỆT KÊ HOÁN VỊ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6643955" cy="4909124"/>
          </a:xfrm>
        </p:spPr>
        <p:txBody>
          <a:bodyPr/>
          <a:lstStyle/>
          <a:p>
            <a:r>
              <a:rPr lang="en-US" sz="2000" dirty="0" err="1"/>
              <a:t>Biểu</a:t>
            </a:r>
            <a:r>
              <a:rPr lang="en-US" sz="2000" dirty="0"/>
              <a:t> </a:t>
            </a:r>
            <a:r>
              <a:rPr lang="en-US" sz="2000" dirty="0" err="1"/>
              <a:t>diễn</a:t>
            </a:r>
            <a:r>
              <a:rPr lang="en-US" sz="2000" dirty="0"/>
              <a:t> </a:t>
            </a:r>
            <a:r>
              <a:rPr lang="en-US" sz="2000" dirty="0" err="1"/>
              <a:t>lời</a:t>
            </a:r>
            <a:r>
              <a:rPr lang="en-US" sz="2000" dirty="0"/>
              <a:t> </a:t>
            </a:r>
            <a:r>
              <a:rPr lang="en-US" sz="2000" dirty="0" err="1"/>
              <a:t>giải</a:t>
            </a:r>
            <a:r>
              <a:rPr lang="en-US" sz="2000" dirty="0"/>
              <a:t>: </a:t>
            </a:r>
            <a:r>
              <a:rPr lang="en-US" sz="2000" i="1" dirty="0"/>
              <a:t>X</a:t>
            </a:r>
            <a:r>
              <a:rPr lang="en-US" sz="2000" baseline="-25000" dirty="0"/>
              <a:t>1</a:t>
            </a:r>
            <a:r>
              <a:rPr lang="en-US" sz="2000" dirty="0"/>
              <a:t>, </a:t>
            </a:r>
            <a:r>
              <a:rPr lang="en-US" sz="2000" i="1" dirty="0"/>
              <a:t>X</a:t>
            </a:r>
            <a:r>
              <a:rPr lang="en-US" sz="2000" baseline="-25000" dirty="0"/>
              <a:t>2</a:t>
            </a:r>
            <a:r>
              <a:rPr lang="en-US" sz="2000" dirty="0"/>
              <a:t>, . . .,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endParaRPr lang="en-US" sz="2000" i="1" baseline="-25000" dirty="0"/>
          </a:p>
          <a:p>
            <a:r>
              <a:rPr lang="en-US" sz="2000" dirty="0" err="1" smtClean="0"/>
              <a:t>Mảng</a:t>
            </a:r>
            <a:r>
              <a:rPr lang="en-US" sz="2000" dirty="0" smtClean="0"/>
              <a:t> </a:t>
            </a:r>
            <a:r>
              <a:rPr lang="en-US" sz="2000" dirty="0" err="1" smtClean="0"/>
              <a:t>đánh</a:t>
            </a:r>
            <a:r>
              <a:rPr lang="en-US" sz="2000" dirty="0" smtClean="0"/>
              <a:t> </a:t>
            </a:r>
            <a:r>
              <a:rPr lang="en-US" sz="2000" dirty="0" err="1" smtClean="0"/>
              <a:t>dấu</a:t>
            </a:r>
            <a:r>
              <a:rPr lang="en-US" sz="2000" dirty="0" smtClean="0"/>
              <a:t>:</a:t>
            </a:r>
          </a:p>
          <a:p>
            <a:pPr lvl="1"/>
            <a:r>
              <a:rPr lang="en-US" sz="2000" dirty="0" smtClean="0"/>
              <a:t>mark[v] = 1: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nghĩa</a:t>
            </a:r>
            <a:r>
              <a:rPr lang="en-US" sz="2000" dirty="0" smtClean="0"/>
              <a:t> v </a:t>
            </a:r>
            <a:r>
              <a:rPr lang="en-US" sz="2000" dirty="0" err="1" smtClean="0"/>
              <a:t>đã</a:t>
            </a:r>
            <a:r>
              <a:rPr lang="en-US" sz="2000" dirty="0" smtClean="0"/>
              <a:t> </a:t>
            </a:r>
            <a:r>
              <a:rPr lang="en-US" sz="2000" dirty="0" err="1" smtClean="0"/>
              <a:t>xuất</a:t>
            </a:r>
            <a:r>
              <a:rPr lang="en-US" sz="2000" dirty="0" smtClean="0"/>
              <a:t> </a:t>
            </a:r>
            <a:r>
              <a:rPr lang="en-US" sz="2000" dirty="0" err="1" smtClean="0"/>
              <a:t>hiện</a:t>
            </a:r>
            <a:endParaRPr lang="en-US" sz="2000" dirty="0" smtClean="0"/>
          </a:p>
          <a:p>
            <a:pPr lvl="1"/>
            <a:r>
              <a:rPr lang="en-US" sz="2000" dirty="0" smtClean="0"/>
              <a:t>mark[v] = 0: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nghĩa</a:t>
            </a:r>
            <a:r>
              <a:rPr lang="en-US" sz="2000" dirty="0" smtClean="0"/>
              <a:t> v </a:t>
            </a:r>
            <a:r>
              <a:rPr lang="en-US" sz="2000" dirty="0" err="1" smtClean="0"/>
              <a:t>chưa</a:t>
            </a:r>
            <a:r>
              <a:rPr lang="en-US" sz="2000" dirty="0" smtClean="0"/>
              <a:t> </a:t>
            </a:r>
            <a:r>
              <a:rPr lang="en-US" sz="2000" dirty="0" err="1" smtClean="0"/>
              <a:t>xuất</a:t>
            </a:r>
            <a:r>
              <a:rPr lang="en-US" sz="2000" dirty="0" smtClean="0"/>
              <a:t> </a:t>
            </a:r>
            <a:r>
              <a:rPr lang="en-US" sz="2000" dirty="0" err="1" smtClean="0"/>
              <a:t>hiện</a:t>
            </a:r>
            <a:r>
              <a:rPr lang="en-US" sz="2000" dirty="0" smtClean="0"/>
              <a:t> </a:t>
            </a:r>
          </a:p>
          <a:p>
            <a:r>
              <a:rPr lang="en-US" sz="2000" dirty="0" err="1" smtClean="0"/>
              <a:t>Hàm</a:t>
            </a:r>
            <a:r>
              <a:rPr lang="en-US" sz="2000" dirty="0" smtClean="0"/>
              <a:t> </a:t>
            </a:r>
            <a:r>
              <a:rPr lang="en-US" sz="2000" dirty="0"/>
              <a:t>try(</a:t>
            </a:r>
            <a:r>
              <a:rPr lang="en-US" sz="2000" i="1" dirty="0"/>
              <a:t>k</a:t>
            </a:r>
            <a:r>
              <a:rPr lang="en-US" sz="2000" dirty="0"/>
              <a:t>):</a:t>
            </a:r>
          </a:p>
          <a:p>
            <a:pPr lvl="1"/>
            <a:r>
              <a:rPr lang="en-US" sz="2000" dirty="0" err="1"/>
              <a:t>Duyệt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en-US" sz="2000" dirty="0"/>
              <a:t> v </a:t>
            </a:r>
            <a:r>
              <a:rPr lang="en-US" sz="2000" dirty="0" err="1"/>
              <a:t>từ</a:t>
            </a:r>
            <a:r>
              <a:rPr lang="en-US" sz="2000" dirty="0"/>
              <a:t> </a:t>
            </a:r>
            <a:r>
              <a:rPr lang="en-US" sz="2000" dirty="0" smtClean="0"/>
              <a:t>1 </a:t>
            </a:r>
            <a:r>
              <a:rPr lang="en-US" sz="2000" dirty="0" err="1"/>
              <a:t>đến</a:t>
            </a:r>
            <a:r>
              <a:rPr lang="en-US" sz="2000" dirty="0"/>
              <a:t> </a:t>
            </a:r>
            <a:r>
              <a:rPr lang="en-US" sz="2000" dirty="0" smtClean="0"/>
              <a:t>n</a:t>
            </a:r>
            <a:endParaRPr lang="en-US" sz="2000" dirty="0"/>
          </a:p>
          <a:p>
            <a:r>
              <a:rPr lang="en-US" sz="2000" dirty="0" err="1"/>
              <a:t>Hàm</a:t>
            </a:r>
            <a:r>
              <a:rPr lang="en-US" sz="2000" dirty="0"/>
              <a:t> check(</a:t>
            </a:r>
            <a:r>
              <a:rPr lang="en-US" sz="2000" i="1" dirty="0"/>
              <a:t>v, k</a:t>
            </a:r>
            <a:r>
              <a:rPr lang="en-US" sz="2000" dirty="0"/>
              <a:t>): </a:t>
            </a:r>
          </a:p>
          <a:p>
            <a:pPr lvl="1"/>
            <a:r>
              <a:rPr lang="en-US" sz="2000" dirty="0" err="1"/>
              <a:t>Nếu</a:t>
            </a:r>
            <a:r>
              <a:rPr lang="en-US" sz="2000" dirty="0"/>
              <a:t> </a:t>
            </a:r>
            <a:r>
              <a:rPr lang="en-US" sz="2000" dirty="0" smtClean="0"/>
              <a:t>mark[v] </a:t>
            </a:r>
            <a:r>
              <a:rPr lang="en-US" sz="2000" dirty="0"/>
              <a:t>= 1 </a:t>
            </a:r>
            <a:r>
              <a:rPr lang="en-US" sz="2000" dirty="0" err="1"/>
              <a:t>thì</a:t>
            </a:r>
            <a:r>
              <a:rPr lang="en-US" sz="2000" dirty="0"/>
              <a:t> </a:t>
            </a:r>
            <a:r>
              <a:rPr lang="en-US" sz="2000" dirty="0" err="1"/>
              <a:t>trả</a:t>
            </a:r>
            <a:r>
              <a:rPr lang="en-US" sz="2000" dirty="0"/>
              <a:t> </a:t>
            </a:r>
            <a:r>
              <a:rPr lang="en-US" sz="2000" dirty="0" err="1"/>
              <a:t>về</a:t>
            </a:r>
            <a:r>
              <a:rPr lang="en-US" sz="2000" dirty="0"/>
              <a:t> </a:t>
            </a:r>
            <a:r>
              <a:rPr lang="en-US" sz="2000" dirty="0" smtClean="0"/>
              <a:t>false</a:t>
            </a:r>
          </a:p>
          <a:p>
            <a:pPr lvl="1"/>
            <a:r>
              <a:rPr lang="en-US" sz="2000" dirty="0" err="1" smtClean="0"/>
              <a:t>Ngược</a:t>
            </a:r>
            <a:r>
              <a:rPr lang="en-US" sz="2000" dirty="0" smtClean="0"/>
              <a:t> </a:t>
            </a:r>
            <a:r>
              <a:rPr lang="en-US" sz="2000" dirty="0" err="1" smtClean="0"/>
              <a:t>lại</a:t>
            </a:r>
            <a:r>
              <a:rPr lang="en-US" sz="2000" dirty="0" smtClean="0"/>
              <a:t>, </a:t>
            </a:r>
            <a:r>
              <a:rPr lang="en-US" sz="2000" dirty="0" err="1" smtClean="0"/>
              <a:t>trả</a:t>
            </a:r>
            <a:r>
              <a:rPr lang="en-US" sz="2000" dirty="0" smtClean="0"/>
              <a:t> </a:t>
            </a:r>
            <a:r>
              <a:rPr lang="en-US" sz="2000" dirty="0" err="1" smtClean="0"/>
              <a:t>về</a:t>
            </a:r>
            <a:r>
              <a:rPr lang="en-US" sz="2000" dirty="0" smtClean="0"/>
              <a:t> true</a:t>
            </a:r>
          </a:p>
          <a:p>
            <a:r>
              <a:rPr lang="en-US" sz="2000" dirty="0" err="1" smtClean="0"/>
              <a:t>Khi</a:t>
            </a:r>
            <a:r>
              <a:rPr lang="en-US" sz="2000" dirty="0" smtClean="0"/>
              <a:t> </a:t>
            </a:r>
            <a:r>
              <a:rPr lang="en-US" sz="2000" dirty="0" err="1" smtClean="0"/>
              <a:t>gán</a:t>
            </a:r>
            <a:r>
              <a:rPr lang="en-US" sz="2000" dirty="0" smtClean="0"/>
              <a:t> </a:t>
            </a:r>
            <a:r>
              <a:rPr lang="en-US" sz="2000" i="1" dirty="0" err="1" smtClean="0"/>
              <a:t>X</a:t>
            </a:r>
            <a:r>
              <a:rPr lang="en-US" sz="2000" i="1" baseline="-25000" dirty="0" err="1" smtClean="0"/>
              <a:t>k</a:t>
            </a:r>
            <a:r>
              <a:rPr lang="en-US" sz="2000" dirty="0" smtClean="0"/>
              <a:t> = </a:t>
            </a:r>
            <a:r>
              <a:rPr lang="en-US" sz="2000" i="1" dirty="0" smtClean="0"/>
              <a:t>v</a:t>
            </a:r>
            <a:r>
              <a:rPr lang="en-US" sz="2000" dirty="0" smtClean="0"/>
              <a:t>: </a:t>
            </a:r>
          </a:p>
          <a:p>
            <a:pPr lvl="1"/>
            <a:r>
              <a:rPr lang="en-US" sz="2000" dirty="0" err="1" smtClean="0"/>
              <a:t>Thực</a:t>
            </a:r>
            <a:r>
              <a:rPr lang="en-US" sz="2000" dirty="0" smtClean="0"/>
              <a:t> </a:t>
            </a:r>
            <a:r>
              <a:rPr lang="en-US" sz="2000" dirty="0" err="1" smtClean="0"/>
              <a:t>hiện</a:t>
            </a:r>
            <a:r>
              <a:rPr lang="en-US" sz="2000" dirty="0" smtClean="0"/>
              <a:t> </a:t>
            </a:r>
            <a:r>
              <a:rPr lang="en-US" sz="2000" dirty="0" err="1" smtClean="0"/>
              <a:t>đánh</a:t>
            </a:r>
            <a:r>
              <a:rPr lang="en-US" sz="2000" dirty="0" smtClean="0"/>
              <a:t> </a:t>
            </a:r>
            <a:r>
              <a:rPr lang="en-US" sz="2000" dirty="0" err="1" smtClean="0"/>
              <a:t>dấu</a:t>
            </a:r>
            <a:r>
              <a:rPr lang="en-US" sz="2000" dirty="0" smtClean="0"/>
              <a:t> </a:t>
            </a:r>
            <a:r>
              <a:rPr lang="en-US" sz="2000" dirty="0" err="1" smtClean="0"/>
              <a:t>trạng</a:t>
            </a:r>
            <a:r>
              <a:rPr lang="en-US" sz="2000" dirty="0" smtClean="0"/>
              <a:t> </a:t>
            </a:r>
            <a:r>
              <a:rPr lang="en-US" sz="2000" dirty="0" err="1" smtClean="0"/>
              <a:t>thái</a:t>
            </a:r>
            <a:r>
              <a:rPr lang="en-US" sz="2000" dirty="0" smtClean="0"/>
              <a:t> mark[</a:t>
            </a:r>
            <a:r>
              <a:rPr lang="en-US" sz="2000" i="1" dirty="0" smtClean="0"/>
              <a:t>v</a:t>
            </a:r>
            <a:r>
              <a:rPr lang="en-US" sz="2000" dirty="0" smtClean="0"/>
              <a:t>] = 1</a:t>
            </a:r>
            <a:endParaRPr lang="en-US" sz="2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176655" y="1059449"/>
            <a:ext cx="4893093" cy="501807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check(</a:t>
            </a:r>
            <a:r>
              <a:rPr lang="en-US" sz="1400" b="1" i="1" dirty="0">
                <a:latin typeface="Consolas" panose="020B0609020204030204" pitchFamily="49" charset="0"/>
              </a:rPr>
              <a:t>v, k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smtClean="0">
                <a:latin typeface="Consolas" panose="020B0609020204030204" pitchFamily="49" charset="0"/>
              </a:rPr>
              <a:t>if mark[v] = 1 then return false;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else return true;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try(</a:t>
            </a:r>
            <a:r>
              <a:rPr lang="en-US" sz="1400" b="1" i="1" dirty="0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 </a:t>
            </a:r>
            <a:r>
              <a:rPr lang="en-US" sz="1400" b="1" i="1" dirty="0">
                <a:latin typeface="Consolas" panose="020B0609020204030204" pitchFamily="49" charset="0"/>
              </a:rPr>
              <a:t>v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smtClean="0">
                <a:latin typeface="Consolas" panose="020B0609020204030204" pitchFamily="49" charset="0"/>
              </a:rPr>
              <a:t>1 </a:t>
            </a:r>
            <a:r>
              <a:rPr lang="en-US" sz="1400" b="1" dirty="0">
                <a:latin typeface="Consolas" panose="020B0609020204030204" pitchFamily="49" charset="0"/>
              </a:rPr>
              <a:t>to </a:t>
            </a:r>
            <a:r>
              <a:rPr lang="en-US" sz="1400" b="1" dirty="0" smtClean="0">
                <a:latin typeface="Consolas" panose="020B0609020204030204" pitchFamily="49" charset="0"/>
              </a:rPr>
              <a:t>n </a:t>
            </a:r>
            <a:r>
              <a:rPr lang="en-US" sz="1400" b="1" dirty="0">
                <a:latin typeface="Consolas" panose="020B0609020204030204" pitchFamily="49" charset="0"/>
              </a:rPr>
              <a:t>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smtClean="0">
                <a:latin typeface="Consolas" panose="020B0609020204030204" pitchFamily="49" charset="0"/>
              </a:rPr>
              <a:t>if </a:t>
            </a:r>
            <a:r>
              <a:rPr lang="en-US" sz="1400" b="1" dirty="0">
                <a:latin typeface="Consolas" panose="020B0609020204030204" pitchFamily="49" charset="0"/>
              </a:rPr>
              <a:t>check(</a:t>
            </a:r>
            <a:r>
              <a:rPr lang="en-US" sz="1400" b="1" i="1" dirty="0">
                <a:latin typeface="Consolas" panose="020B0609020204030204" pitchFamily="49" charset="0"/>
              </a:rPr>
              <a:t>v, k</a:t>
            </a:r>
            <a:r>
              <a:rPr lang="en-US" sz="1400" b="1" dirty="0">
                <a:latin typeface="Consolas" panose="020B0609020204030204" pitchFamily="49" charset="0"/>
              </a:rPr>
              <a:t>)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i="1" dirty="0" err="1">
                <a:latin typeface="Consolas" panose="020B0609020204030204" pitchFamily="49" charset="0"/>
              </a:rPr>
              <a:t>X</a:t>
            </a:r>
            <a:r>
              <a:rPr lang="en-US" sz="1400" b="1" i="1" baseline="-25000" dirty="0" err="1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 = v</a:t>
            </a:r>
            <a:r>
              <a:rPr lang="en-US" sz="1400" b="1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 mark[</a:t>
            </a:r>
            <a:r>
              <a:rPr lang="en-US" sz="1400" b="1" i="1" dirty="0" smtClean="0">
                <a:latin typeface="Consolas" panose="020B0609020204030204" pitchFamily="49" charset="0"/>
              </a:rPr>
              <a:t>v</a:t>
            </a:r>
            <a:r>
              <a:rPr lang="en-US" sz="1400" b="1" dirty="0" smtClean="0">
                <a:latin typeface="Consolas" panose="020B0609020204030204" pitchFamily="49" charset="0"/>
              </a:rPr>
              <a:t>] = 1; // update status 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>
                <a:latin typeface="Consolas" panose="020B0609020204030204" pitchFamily="49" charset="0"/>
              </a:rPr>
              <a:t>if </a:t>
            </a:r>
            <a:r>
              <a:rPr lang="en-US" sz="1400" b="1" i="1" dirty="0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i="1" dirty="0">
                <a:latin typeface="Consolas" panose="020B0609020204030204" pitchFamily="49" charset="0"/>
              </a:rPr>
              <a:t>n</a:t>
            </a:r>
            <a:r>
              <a:rPr lang="en-US" sz="1400" b="1" dirty="0">
                <a:latin typeface="Consolas" panose="020B0609020204030204" pitchFamily="49" charset="0"/>
              </a:rPr>
              <a:t> then solution();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>
                <a:latin typeface="Consolas" panose="020B0609020204030204" pitchFamily="49" charset="0"/>
              </a:rPr>
              <a:t>else try(</a:t>
            </a:r>
            <a:r>
              <a:rPr lang="en-US" sz="1400" b="1" i="1" dirty="0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+1</a:t>
            </a:r>
            <a:r>
              <a:rPr lang="en-US" sz="1400" b="1" dirty="0" smtClean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 mark[</a:t>
            </a:r>
            <a:r>
              <a:rPr lang="en-US" sz="1400" b="1" i="1" dirty="0" smtClean="0">
                <a:latin typeface="Consolas" panose="020B0609020204030204" pitchFamily="49" charset="0"/>
              </a:rPr>
              <a:t>v</a:t>
            </a:r>
            <a:r>
              <a:rPr lang="en-US" sz="1400" b="1" dirty="0" smtClean="0">
                <a:latin typeface="Consolas" panose="020B0609020204030204" pitchFamily="49" charset="0"/>
              </a:rPr>
              <a:t>] = 0; // recover when backtracking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648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LIỆT KÊ HOÁN </a:t>
            </a:r>
            <a:r>
              <a:rPr lang="en-US" dirty="0" smtClean="0"/>
              <a:t>VỊ – CODE HOÀN CHỈNH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498764" y="883857"/>
            <a:ext cx="3833091" cy="455636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20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 n;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x[N];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mark[N</a:t>
            </a:r>
            <a:r>
              <a:rPr lang="en-US" sz="1400" b="1" dirty="0"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check(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</a:t>
            </a:r>
            <a:r>
              <a:rPr lang="en-US" sz="1400" b="1" dirty="0" smtClean="0">
                <a:latin typeface="Consolas" panose="020B0609020204030204" pitchFamily="49" charset="0"/>
              </a:rPr>
              <a:t>mark[v</a:t>
            </a:r>
            <a:r>
              <a:rPr lang="en-US" sz="1400" b="1" dirty="0">
                <a:latin typeface="Consolas" panose="020B0609020204030204" pitchFamily="49" charset="0"/>
              </a:rPr>
              <a:t>] ==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solution(){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=1 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 ",x[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("\n");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4553527" y="883857"/>
            <a:ext cx="7270311" cy="539687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Try(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 = 1; v &lt;= n; v++){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if(check(</a:t>
            </a:r>
            <a:r>
              <a:rPr lang="en-US" sz="1400" b="1" dirty="0" err="1">
                <a:latin typeface="Consolas" panose="020B0609020204030204" pitchFamily="49" charset="0"/>
              </a:rPr>
              <a:t>v,k</a:t>
            </a:r>
            <a:r>
              <a:rPr lang="en-US" sz="1400" b="1" dirty="0">
                <a:latin typeface="Consolas" panose="020B0609020204030204" pitchFamily="49" charset="0"/>
              </a:rPr>
              <a:t>)){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x[k] = v;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mark[v] = 1</a:t>
            </a:r>
            <a:r>
              <a:rPr lang="en-US" sz="1400" b="1" dirty="0" smtClean="0">
                <a:latin typeface="Consolas" panose="020B0609020204030204" pitchFamily="49" charset="0"/>
              </a:rPr>
              <a:t>; // update status of v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if(k == n) solution();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else Try(k+1);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mark[v] = 0</a:t>
            </a:r>
            <a:r>
              <a:rPr lang="en-US" sz="1400" b="1" dirty="0" smtClean="0">
                <a:latin typeface="Consolas" panose="020B0609020204030204" pitchFamily="49" charset="0"/>
              </a:rPr>
              <a:t>; // recover status when backtracking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</a:t>
            </a:r>
            <a:r>
              <a:rPr lang="en-US" sz="1400" b="1" dirty="0" smtClean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v = 1; v &lt;= n; v++) mark[v] = 0;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Try(1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63736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LIỆT KÊ NGHIỆM NGUYÊN DƯƠNG PHƯƠNG TRÌNH </a:t>
            </a:r>
            <a:r>
              <a:rPr lang="en-US" smtClean="0"/>
              <a:t>TUYẾN </a:t>
            </a:r>
            <a:r>
              <a:rPr lang="en-US" smtClean="0"/>
              <a:t>TÍNH (P.02.05.04)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smtClean="0"/>
              <a:t>Cho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</a:t>
            </a:r>
            <a:r>
              <a:rPr lang="en-US" sz="2000" i="1" dirty="0" smtClean="0"/>
              <a:t>n</a:t>
            </a:r>
            <a:r>
              <a:rPr lang="en-US" sz="2000" dirty="0" smtClean="0"/>
              <a:t> </a:t>
            </a:r>
            <a:r>
              <a:rPr lang="en-US" sz="2000" dirty="0" err="1" smtClean="0"/>
              <a:t>và</a:t>
            </a:r>
            <a:r>
              <a:rPr lang="en-US" sz="2000" dirty="0" smtClean="0"/>
              <a:t> </a:t>
            </a:r>
            <a:r>
              <a:rPr lang="en-US" sz="2000" i="1" dirty="0" smtClean="0"/>
              <a:t>M</a:t>
            </a:r>
            <a:r>
              <a:rPr lang="en-US" sz="2000" dirty="0" smtClean="0"/>
              <a:t>,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viết</a:t>
            </a:r>
            <a:r>
              <a:rPr lang="en-US" sz="2000" dirty="0" smtClean="0"/>
              <a:t> </a:t>
            </a:r>
            <a:r>
              <a:rPr lang="en-US" sz="2000" dirty="0" err="1" smtClean="0"/>
              <a:t>chương</a:t>
            </a:r>
            <a:r>
              <a:rPr lang="en-US" sz="2000" dirty="0" smtClean="0"/>
              <a:t> </a:t>
            </a:r>
            <a:r>
              <a:rPr lang="en-US" sz="2000" dirty="0" err="1" smtClean="0"/>
              <a:t>trình</a:t>
            </a:r>
            <a:r>
              <a:rPr lang="en-US" sz="2000" dirty="0" smtClean="0"/>
              <a:t> </a:t>
            </a:r>
            <a:r>
              <a:rPr lang="en-US" sz="2000" dirty="0" err="1" smtClean="0"/>
              <a:t>liệt</a:t>
            </a:r>
            <a:r>
              <a:rPr lang="en-US" sz="2000" dirty="0" smtClean="0"/>
              <a:t> </a:t>
            </a:r>
            <a:r>
              <a:rPr lang="en-US" sz="2000" dirty="0" err="1" smtClean="0"/>
              <a:t>kê</a:t>
            </a:r>
            <a:r>
              <a:rPr lang="en-US" sz="2000" dirty="0" smtClean="0"/>
              <a:t> </a:t>
            </a:r>
            <a:r>
              <a:rPr lang="en-US" sz="2000" dirty="0" err="1" smtClean="0"/>
              <a:t>tất</a:t>
            </a:r>
            <a:r>
              <a:rPr lang="en-US" sz="2000" dirty="0" smtClean="0"/>
              <a:t> </a:t>
            </a:r>
            <a:r>
              <a:rPr lang="en-US" sz="2000" dirty="0" err="1" smtClean="0"/>
              <a:t>cả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bộ</a:t>
            </a:r>
            <a:r>
              <a:rPr lang="en-US" sz="2000" dirty="0" smtClean="0"/>
              <a:t> </a:t>
            </a:r>
            <a:r>
              <a:rPr lang="en-US" sz="2000" i="1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, </a:t>
            </a:r>
            <a:r>
              <a:rPr lang="en-US" sz="2000" i="1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, …, </a:t>
            </a:r>
            <a:r>
              <a:rPr lang="en-US" sz="2000" i="1" dirty="0" err="1" smtClean="0"/>
              <a:t>X</a:t>
            </a:r>
            <a:r>
              <a:rPr lang="en-US" sz="2000" i="1" baseline="-25000" dirty="0" err="1" smtClean="0"/>
              <a:t>n</a:t>
            </a:r>
            <a:r>
              <a:rPr lang="en-US" sz="2000" dirty="0" smtClean="0"/>
              <a:t> (</a:t>
            </a:r>
            <a:r>
              <a:rPr lang="en-US" sz="2000" dirty="0" err="1" smtClean="0"/>
              <a:t>theo</a:t>
            </a:r>
            <a:r>
              <a:rPr lang="en-US" sz="2000" dirty="0" smtClean="0"/>
              <a:t> </a:t>
            </a:r>
            <a:r>
              <a:rPr lang="en-US" sz="2000" dirty="0" err="1" smtClean="0"/>
              <a:t>thứ</a:t>
            </a:r>
            <a:r>
              <a:rPr lang="en-US" sz="2000" dirty="0" smtClean="0"/>
              <a:t> </a:t>
            </a:r>
            <a:r>
              <a:rPr lang="en-US" sz="2000" dirty="0" err="1" smtClean="0"/>
              <a:t>tự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dirty="0" err="1" smtClean="0"/>
              <a:t>điển</a:t>
            </a:r>
            <a:r>
              <a:rPr lang="en-US" sz="2000" dirty="0" smtClean="0"/>
              <a:t>) </a:t>
            </a:r>
            <a:r>
              <a:rPr lang="en-US" sz="2000" dirty="0" err="1" smtClean="0"/>
              <a:t>sao</a:t>
            </a:r>
            <a:r>
              <a:rPr lang="en-US" sz="2000" dirty="0" smtClean="0"/>
              <a:t> </a:t>
            </a:r>
            <a:r>
              <a:rPr lang="en-US" sz="2000" dirty="0" err="1" smtClean="0"/>
              <a:t>cho</a:t>
            </a:r>
            <a:endParaRPr lang="en-US" sz="2000" dirty="0" smtClean="0"/>
          </a:p>
          <a:p>
            <a:pPr marL="0" indent="0" algn="ctr">
              <a:buNone/>
            </a:pPr>
            <a:r>
              <a:rPr lang="en-US" sz="2000" i="1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+ </a:t>
            </a:r>
            <a:r>
              <a:rPr lang="en-US" sz="2000" i="1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+ . . . + </a:t>
            </a:r>
            <a:r>
              <a:rPr lang="en-US" sz="2000" i="1" dirty="0" err="1" smtClean="0"/>
              <a:t>X</a:t>
            </a:r>
            <a:r>
              <a:rPr lang="en-US" sz="2000" i="1" baseline="-25000" dirty="0" err="1" smtClean="0"/>
              <a:t>n</a:t>
            </a:r>
            <a:r>
              <a:rPr lang="en-US" sz="2000" dirty="0" smtClean="0"/>
              <a:t> = </a:t>
            </a:r>
            <a:r>
              <a:rPr lang="en-US" sz="2000" i="1" dirty="0" smtClean="0"/>
              <a:t>M</a:t>
            </a:r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1: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</a:t>
            </a:r>
            <a:r>
              <a:rPr lang="en-US" sz="2000" i="1" dirty="0" smtClean="0"/>
              <a:t>n</a:t>
            </a:r>
            <a:r>
              <a:rPr lang="en-US" sz="2000" dirty="0" smtClean="0"/>
              <a:t> </a:t>
            </a:r>
            <a:r>
              <a:rPr lang="en-US" sz="2000" dirty="0" err="1" smtClean="0"/>
              <a:t>và</a:t>
            </a:r>
            <a:r>
              <a:rPr lang="en-US" sz="2000" dirty="0" smtClean="0"/>
              <a:t> </a:t>
            </a:r>
            <a:r>
              <a:rPr lang="en-US" sz="2000" i="1" dirty="0" smtClean="0"/>
              <a:t>M</a:t>
            </a:r>
            <a:r>
              <a:rPr lang="en-US" sz="2000" dirty="0" smtClean="0"/>
              <a:t> (2 &lt;= </a:t>
            </a:r>
            <a:r>
              <a:rPr lang="en-US" sz="2000" i="1" dirty="0" smtClean="0"/>
              <a:t>n</a:t>
            </a:r>
            <a:r>
              <a:rPr lang="en-US" sz="2000" dirty="0" smtClean="0"/>
              <a:t> &lt;= 10, 1 &lt;= </a:t>
            </a:r>
            <a:r>
              <a:rPr lang="en-US" sz="2000" i="1" dirty="0" smtClean="0"/>
              <a:t>M</a:t>
            </a:r>
            <a:r>
              <a:rPr lang="en-US" sz="2000" dirty="0" smtClean="0"/>
              <a:t> &lt;= 20)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ra</a:t>
            </a:r>
            <a:r>
              <a:rPr lang="en-US" sz="2000" dirty="0" smtClean="0"/>
              <a:t> </a:t>
            </a:r>
            <a:r>
              <a:rPr lang="en-US" sz="2000" dirty="0" err="1" smtClean="0"/>
              <a:t>trên</a:t>
            </a:r>
            <a:r>
              <a:rPr lang="en-US" sz="2000" dirty="0" smtClean="0"/>
              <a:t> </a:t>
            </a:r>
            <a:r>
              <a:rPr lang="en-US" sz="2000" dirty="0" err="1" smtClean="0"/>
              <a:t>mỗi</a:t>
            </a:r>
            <a:r>
              <a:rPr lang="en-US" sz="2000" dirty="0" smtClean="0"/>
              <a:t> </a:t>
            </a:r>
            <a:r>
              <a:rPr lang="en-US" sz="2000" dirty="0" err="1" smtClean="0"/>
              <a:t>dòng</a:t>
            </a:r>
            <a:r>
              <a:rPr lang="en-US" sz="2000" dirty="0" smtClean="0"/>
              <a:t> </a:t>
            </a:r>
            <a:r>
              <a:rPr lang="en-US" sz="2000" dirty="0" err="1" smtClean="0"/>
              <a:t>một</a:t>
            </a:r>
            <a:r>
              <a:rPr lang="en-US" sz="2000" dirty="0" smtClean="0"/>
              <a:t> </a:t>
            </a:r>
            <a:r>
              <a:rPr lang="en-US" sz="2000" dirty="0" err="1" smtClean="0"/>
              <a:t>bộ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</a:t>
            </a:r>
            <a:r>
              <a:rPr lang="en-US" sz="2000" i="1" dirty="0"/>
              <a:t>X</a:t>
            </a:r>
            <a:r>
              <a:rPr lang="en-US" sz="2000" baseline="-25000" dirty="0"/>
              <a:t>1</a:t>
            </a:r>
            <a:r>
              <a:rPr lang="en-US" sz="2000" dirty="0"/>
              <a:t>, </a:t>
            </a:r>
            <a:r>
              <a:rPr lang="en-US" sz="2000" i="1" dirty="0"/>
              <a:t>X</a:t>
            </a:r>
            <a:r>
              <a:rPr lang="en-US" sz="2000" baseline="-25000" dirty="0"/>
              <a:t>2</a:t>
            </a:r>
            <a:r>
              <a:rPr lang="en-US" sz="2000" dirty="0"/>
              <a:t>, …,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r>
              <a:rPr lang="en-US" sz="2000" dirty="0"/>
              <a:t> </a:t>
            </a:r>
            <a:r>
              <a:rPr lang="en-US" sz="2000" dirty="0" smtClean="0"/>
              <a:t>(</a:t>
            </a:r>
            <a:r>
              <a:rPr lang="en-US" sz="2000" dirty="0" err="1" smtClean="0"/>
              <a:t>sau</a:t>
            </a:r>
            <a:r>
              <a:rPr lang="en-US" sz="2000" dirty="0" smtClean="0"/>
              <a:t> </a:t>
            </a:r>
            <a:r>
              <a:rPr lang="en-US" sz="2000" dirty="0" err="1" smtClean="0"/>
              <a:t>mỗi</a:t>
            </a:r>
            <a:r>
              <a:rPr lang="en-US" sz="2000" dirty="0" smtClean="0"/>
              <a:t> </a:t>
            </a:r>
            <a:r>
              <a:rPr lang="en-US" sz="2000" dirty="0" err="1" smtClean="0"/>
              <a:t>phần</a:t>
            </a:r>
            <a:r>
              <a:rPr lang="en-US" sz="2000" dirty="0" smtClean="0"/>
              <a:t> </a:t>
            </a:r>
            <a:r>
              <a:rPr lang="en-US" sz="2000" dirty="0" err="1" smtClean="0"/>
              <a:t>tử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 smtClean="0"/>
              <a:t> 1 </a:t>
            </a:r>
            <a:r>
              <a:rPr lang="en-US" sz="2000" dirty="0" err="1" smtClean="0"/>
              <a:t>ký</a:t>
            </a:r>
            <a:r>
              <a:rPr lang="en-US" sz="2000" dirty="0" smtClean="0"/>
              <a:t> </a:t>
            </a:r>
            <a:r>
              <a:rPr lang="en-US" sz="2000" dirty="0" err="1" smtClean="0"/>
              <a:t>tự</a:t>
            </a:r>
            <a:r>
              <a:rPr lang="en-US" sz="2000" dirty="0" smtClean="0"/>
              <a:t> SPACE)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6444407"/>
              </p:ext>
            </p:extLst>
          </p:nvPr>
        </p:nvGraphicFramePr>
        <p:xfrm>
          <a:off x="1945863" y="3722417"/>
          <a:ext cx="8128000" cy="210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3  5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r>
                        <a:rPr lang="en-US" baseline="0" dirty="0" smtClean="0"/>
                        <a:t> 1 3</a:t>
                      </a:r>
                    </a:p>
                    <a:p>
                      <a:r>
                        <a:rPr lang="en-US" baseline="0" dirty="0" smtClean="0"/>
                        <a:t>1 2 2</a:t>
                      </a:r>
                    </a:p>
                    <a:p>
                      <a:r>
                        <a:rPr lang="en-US" baseline="0" dirty="0" smtClean="0"/>
                        <a:t>1 3 1</a:t>
                      </a:r>
                    </a:p>
                    <a:p>
                      <a:r>
                        <a:rPr lang="en-US" baseline="0" dirty="0" smtClean="0"/>
                        <a:t>2 1 2</a:t>
                      </a:r>
                    </a:p>
                    <a:p>
                      <a:r>
                        <a:rPr lang="en-US" baseline="0" dirty="0" smtClean="0"/>
                        <a:t>2 2 1</a:t>
                      </a:r>
                    </a:p>
                    <a:p>
                      <a:r>
                        <a:rPr lang="en-US" baseline="0" dirty="0" smtClean="0"/>
                        <a:t>3 1 1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6579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LIỆT KÊ NGHIỆM NGUYÊN DƯƠNG PHƯƠNG TRÌNH TUYẾN </a:t>
            </a:r>
            <a:r>
              <a:rPr lang="en-US" dirty="0" smtClean="0"/>
              <a:t>TÍNH – MÃ GIẢ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342908" y="914400"/>
            <a:ext cx="4747490" cy="535709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check(</a:t>
            </a:r>
            <a:r>
              <a:rPr lang="en-US" sz="1400" b="1" i="1" dirty="0">
                <a:latin typeface="Consolas" panose="020B0609020204030204" pitchFamily="49" charset="0"/>
              </a:rPr>
              <a:t>v, k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</a:t>
            </a:r>
            <a:r>
              <a:rPr lang="en-US" sz="1400" b="1" i="1" dirty="0" smtClean="0">
                <a:latin typeface="Consolas" panose="020B0609020204030204" pitchFamily="49" charset="0"/>
              </a:rPr>
              <a:t>k</a:t>
            </a:r>
            <a:r>
              <a:rPr lang="en-US" sz="1400" b="1" dirty="0" smtClean="0">
                <a:latin typeface="Consolas" panose="020B0609020204030204" pitchFamily="49" charset="0"/>
              </a:rPr>
              <a:t> &lt; </a:t>
            </a:r>
            <a:r>
              <a:rPr lang="en-US" sz="1400" b="1" i="1" dirty="0" smtClean="0">
                <a:latin typeface="Consolas" panose="020B0609020204030204" pitchFamily="49" charset="0"/>
              </a:rPr>
              <a:t>n</a:t>
            </a:r>
            <a:r>
              <a:rPr lang="en-US" sz="1400" b="1" dirty="0" smtClean="0">
                <a:latin typeface="Consolas" panose="020B0609020204030204" pitchFamily="49" charset="0"/>
              </a:rPr>
              <a:t> then </a:t>
            </a:r>
            <a:r>
              <a:rPr lang="en-US" sz="1400" b="1" dirty="0">
                <a:latin typeface="Consolas" panose="020B0609020204030204" pitchFamily="49" charset="0"/>
              </a:rPr>
              <a:t>return </a:t>
            </a:r>
            <a:r>
              <a:rPr lang="en-US" sz="1400" b="1" dirty="0" smtClean="0">
                <a:latin typeface="Consolas" panose="020B0609020204030204" pitchFamily="49" charset="0"/>
              </a:rPr>
              <a:t>true;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else return 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i="1" dirty="0" smtClean="0">
                <a:latin typeface="Consolas" panose="020B0609020204030204" pitchFamily="49" charset="0"/>
              </a:rPr>
              <a:t>T</a:t>
            </a:r>
            <a:r>
              <a:rPr lang="en-US" sz="1400" b="1" dirty="0" smtClean="0">
                <a:latin typeface="Consolas" panose="020B0609020204030204" pitchFamily="49" charset="0"/>
              </a:rPr>
              <a:t> + </a:t>
            </a:r>
            <a:r>
              <a:rPr lang="en-US" sz="1400" b="1" i="1" dirty="0" smtClean="0">
                <a:latin typeface="Consolas" panose="020B0609020204030204" pitchFamily="49" charset="0"/>
              </a:rPr>
              <a:t>v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i="1" dirty="0" smtClean="0">
                <a:latin typeface="Consolas" panose="020B0609020204030204" pitchFamily="49" charset="0"/>
              </a:rPr>
              <a:t>M</a:t>
            </a:r>
            <a:r>
              <a:rPr lang="en-US" sz="1400" b="1" dirty="0" smtClean="0">
                <a:latin typeface="Consolas" panose="020B0609020204030204" pitchFamily="49" charset="0"/>
              </a:rPr>
              <a:t>);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try(</a:t>
            </a:r>
            <a:r>
              <a:rPr lang="en-US" sz="1400" b="1" i="1" dirty="0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 </a:t>
            </a:r>
            <a:r>
              <a:rPr lang="en-US" sz="1400" b="1" i="1" dirty="0">
                <a:latin typeface="Consolas" panose="020B0609020204030204" pitchFamily="49" charset="0"/>
              </a:rPr>
              <a:t>v</a:t>
            </a:r>
            <a:r>
              <a:rPr lang="en-US" sz="1400" b="1" dirty="0">
                <a:latin typeface="Consolas" panose="020B0609020204030204" pitchFamily="49" charset="0"/>
              </a:rPr>
              <a:t> = 1 to </a:t>
            </a:r>
            <a:r>
              <a:rPr lang="en-US" sz="1400" b="1" i="1" dirty="0" smtClean="0">
                <a:latin typeface="Consolas" panose="020B0609020204030204" pitchFamily="49" charset="0"/>
              </a:rPr>
              <a:t>M – T – n</a:t>
            </a:r>
            <a:r>
              <a:rPr lang="en-US" sz="1400" b="1" dirty="0" smtClean="0">
                <a:latin typeface="Consolas" panose="020B0609020204030204" pitchFamily="49" charset="0"/>
              </a:rPr>
              <a:t> + </a:t>
            </a:r>
            <a:r>
              <a:rPr lang="en-US" sz="1400" b="1" i="1" dirty="0" smtClean="0">
                <a:latin typeface="Consolas" panose="020B0609020204030204" pitchFamily="49" charset="0"/>
              </a:rPr>
              <a:t>k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 check(</a:t>
            </a:r>
            <a:r>
              <a:rPr lang="en-US" sz="1400" b="1" i="1" dirty="0">
                <a:latin typeface="Consolas" panose="020B0609020204030204" pitchFamily="49" charset="0"/>
              </a:rPr>
              <a:t>v, k</a:t>
            </a:r>
            <a:r>
              <a:rPr lang="en-US" sz="1400" b="1" dirty="0">
                <a:latin typeface="Consolas" panose="020B0609020204030204" pitchFamily="49" charset="0"/>
              </a:rPr>
              <a:t>)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</a:t>
            </a:r>
            <a:r>
              <a:rPr lang="en-US" sz="1400" b="1" i="1" dirty="0" err="1">
                <a:latin typeface="Consolas" panose="020B0609020204030204" pitchFamily="49" charset="0"/>
              </a:rPr>
              <a:t>X</a:t>
            </a:r>
            <a:r>
              <a:rPr lang="en-US" sz="1400" b="1" i="1" baseline="-25000" dirty="0" err="1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 = v;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</a:t>
            </a:r>
            <a:r>
              <a:rPr lang="en-US" sz="1400" b="1" i="1" dirty="0" smtClean="0">
                <a:latin typeface="Consolas" panose="020B0609020204030204" pitchFamily="49" charset="0"/>
              </a:rPr>
              <a:t>T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i="1" dirty="0" smtClean="0">
                <a:latin typeface="Consolas" panose="020B0609020204030204" pitchFamily="49" charset="0"/>
              </a:rPr>
              <a:t>T</a:t>
            </a:r>
            <a:r>
              <a:rPr lang="en-US" sz="1400" b="1" dirty="0" smtClean="0">
                <a:latin typeface="Consolas" panose="020B0609020204030204" pitchFamily="49" charset="0"/>
              </a:rPr>
              <a:t> + </a:t>
            </a:r>
            <a:r>
              <a:rPr lang="en-US" sz="1400" b="1" i="1" dirty="0" smtClean="0">
                <a:latin typeface="Consolas" panose="020B0609020204030204" pitchFamily="49" charset="0"/>
              </a:rPr>
              <a:t>v</a:t>
            </a:r>
            <a:r>
              <a:rPr lang="en-US" sz="1400" b="1" dirty="0" smtClean="0">
                <a:latin typeface="Consolas" panose="020B0609020204030204" pitchFamily="49" charset="0"/>
              </a:rPr>
              <a:t>; </a:t>
            </a:r>
            <a:r>
              <a:rPr lang="en-US" sz="1400" b="1" dirty="0">
                <a:latin typeface="Consolas" panose="020B0609020204030204" pitchFamily="49" charset="0"/>
              </a:rPr>
              <a:t>// update status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if </a:t>
            </a:r>
            <a:r>
              <a:rPr lang="en-US" sz="1400" b="1" i="1" dirty="0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i="1" dirty="0">
                <a:latin typeface="Consolas" panose="020B0609020204030204" pitchFamily="49" charset="0"/>
              </a:rPr>
              <a:t>n</a:t>
            </a:r>
            <a:r>
              <a:rPr lang="en-US" sz="1400" b="1" dirty="0">
                <a:latin typeface="Consolas" panose="020B0609020204030204" pitchFamily="49" charset="0"/>
              </a:rPr>
              <a:t> then solution();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else try(</a:t>
            </a:r>
            <a:r>
              <a:rPr lang="en-US" sz="1400" b="1" i="1" dirty="0">
                <a:latin typeface="Consolas" panose="020B0609020204030204" pitchFamily="49" charset="0"/>
              </a:rPr>
              <a:t>k</a:t>
            </a:r>
            <a:r>
              <a:rPr lang="en-US" sz="1400" b="1" dirty="0">
                <a:latin typeface="Consolas" panose="020B0609020204030204" pitchFamily="49" charset="0"/>
              </a:rPr>
              <a:t>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</a:t>
            </a:r>
            <a:r>
              <a:rPr lang="en-US" sz="1400" b="1" i="1" dirty="0" smtClean="0">
                <a:latin typeface="Consolas" panose="020B0609020204030204" pitchFamily="49" charset="0"/>
              </a:rPr>
              <a:t>T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i="1" dirty="0" smtClean="0">
                <a:latin typeface="Consolas" panose="020B0609020204030204" pitchFamily="49" charset="0"/>
              </a:rPr>
              <a:t>T</a:t>
            </a:r>
            <a:r>
              <a:rPr lang="en-US" sz="1400" b="1" dirty="0" smtClean="0">
                <a:latin typeface="Consolas" panose="020B0609020204030204" pitchFamily="49" charset="0"/>
              </a:rPr>
              <a:t> - </a:t>
            </a:r>
            <a:r>
              <a:rPr lang="en-US" sz="1400" b="1" i="1" dirty="0" smtClean="0">
                <a:latin typeface="Consolas" panose="020B0609020204030204" pitchFamily="49" charset="0"/>
              </a:rPr>
              <a:t>v</a:t>
            </a:r>
            <a:r>
              <a:rPr lang="en-US" sz="1400" b="1" dirty="0" smtClean="0">
                <a:latin typeface="Consolas" panose="020B0609020204030204" pitchFamily="49" charset="0"/>
              </a:rPr>
              <a:t>; </a:t>
            </a:r>
            <a:r>
              <a:rPr lang="en-US" sz="1400" b="1" dirty="0">
                <a:latin typeface="Consolas" panose="020B0609020204030204" pitchFamily="49" charset="0"/>
              </a:rPr>
              <a:t>// recover </a:t>
            </a:r>
            <a:r>
              <a:rPr lang="en-US" sz="1400" b="1" dirty="0" smtClean="0">
                <a:latin typeface="Consolas" panose="020B0609020204030204" pitchFamily="49" charset="0"/>
              </a:rPr>
              <a:t>when backtracking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</p:spPr>
        <p:txBody>
          <a:bodyPr/>
          <a:lstStyle/>
          <a:p>
            <a:r>
              <a:rPr lang="en-US" sz="2000" dirty="0" err="1"/>
              <a:t>Biểu</a:t>
            </a:r>
            <a:r>
              <a:rPr lang="en-US" sz="2000" dirty="0"/>
              <a:t> </a:t>
            </a:r>
            <a:r>
              <a:rPr lang="en-US" sz="2000" dirty="0" err="1"/>
              <a:t>diễn</a:t>
            </a:r>
            <a:r>
              <a:rPr lang="en-US" sz="2000" dirty="0"/>
              <a:t> </a:t>
            </a:r>
            <a:r>
              <a:rPr lang="en-US" sz="2000" dirty="0" err="1"/>
              <a:t>lời</a:t>
            </a:r>
            <a:r>
              <a:rPr lang="en-US" sz="2000" dirty="0"/>
              <a:t> </a:t>
            </a:r>
            <a:r>
              <a:rPr lang="en-US" sz="2000" dirty="0" err="1"/>
              <a:t>giải</a:t>
            </a:r>
            <a:r>
              <a:rPr lang="en-US" sz="2000" dirty="0"/>
              <a:t>: </a:t>
            </a:r>
            <a:r>
              <a:rPr lang="en-US" sz="2000" i="1" dirty="0"/>
              <a:t>X</a:t>
            </a:r>
            <a:r>
              <a:rPr lang="en-US" sz="2000" baseline="-25000" dirty="0"/>
              <a:t>1</a:t>
            </a:r>
            <a:r>
              <a:rPr lang="en-US" sz="2000" dirty="0"/>
              <a:t>, </a:t>
            </a:r>
            <a:r>
              <a:rPr lang="en-US" sz="2000" i="1" dirty="0"/>
              <a:t>X</a:t>
            </a:r>
            <a:r>
              <a:rPr lang="en-US" sz="2000" baseline="-25000" dirty="0"/>
              <a:t>2</a:t>
            </a:r>
            <a:r>
              <a:rPr lang="en-US" sz="2000" dirty="0"/>
              <a:t>, . . .,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endParaRPr lang="en-US" sz="2000" i="1" baseline="-25000" dirty="0"/>
          </a:p>
          <a:p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trung</a:t>
            </a:r>
            <a:r>
              <a:rPr lang="en-US" sz="2000" dirty="0" smtClean="0"/>
              <a:t> </a:t>
            </a:r>
            <a:r>
              <a:rPr lang="en-US" sz="2000" dirty="0" err="1" smtClean="0"/>
              <a:t>gian</a:t>
            </a:r>
            <a:r>
              <a:rPr lang="en-US" sz="2000" dirty="0" smtClean="0"/>
              <a:t> </a:t>
            </a:r>
            <a:r>
              <a:rPr lang="en-US" sz="2000" i="1" dirty="0" smtClean="0"/>
              <a:t>T</a:t>
            </a:r>
            <a:r>
              <a:rPr lang="en-US" sz="2000" dirty="0" smtClean="0"/>
              <a:t>: </a:t>
            </a:r>
            <a:r>
              <a:rPr lang="en-US" sz="2000" dirty="0" err="1" smtClean="0"/>
              <a:t>tổng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đã</a:t>
            </a:r>
            <a:r>
              <a:rPr lang="en-US" sz="2000" dirty="0" smtClean="0"/>
              <a:t>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gán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</a:t>
            </a:r>
            <a:endParaRPr lang="en-US" sz="2000" dirty="0"/>
          </a:p>
          <a:p>
            <a:r>
              <a:rPr lang="en-US" sz="2000" dirty="0" err="1"/>
              <a:t>Hàm</a:t>
            </a:r>
            <a:r>
              <a:rPr lang="en-US" sz="2000" dirty="0"/>
              <a:t> try(</a:t>
            </a:r>
            <a:r>
              <a:rPr lang="en-US" sz="2000" i="1" dirty="0"/>
              <a:t>k</a:t>
            </a:r>
            <a:r>
              <a:rPr lang="en-US" sz="2000" dirty="0"/>
              <a:t>):</a:t>
            </a:r>
          </a:p>
          <a:p>
            <a:pPr lvl="1"/>
            <a:r>
              <a:rPr lang="en-US" sz="2000" i="1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+ </a:t>
            </a:r>
            <a:r>
              <a:rPr lang="en-US" sz="2000" i="1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+ . . . + </a:t>
            </a:r>
            <a:r>
              <a:rPr lang="en-US" sz="2000" i="1" dirty="0" smtClean="0"/>
              <a:t>X</a:t>
            </a:r>
            <a:r>
              <a:rPr lang="en-US" sz="2000" i="1" baseline="-25000" dirty="0" smtClean="0"/>
              <a:t>k</a:t>
            </a:r>
            <a:r>
              <a:rPr lang="en-US" sz="2000" baseline="-25000" dirty="0" smtClean="0"/>
              <a:t>-1</a:t>
            </a:r>
            <a:r>
              <a:rPr lang="en-US" sz="2000" dirty="0" smtClean="0"/>
              <a:t> + </a:t>
            </a:r>
            <a:r>
              <a:rPr lang="en-US" sz="2000" i="1" dirty="0" err="1" smtClean="0"/>
              <a:t>X</a:t>
            </a:r>
            <a:r>
              <a:rPr lang="en-US" sz="2000" i="1" baseline="-25000" dirty="0" err="1" smtClean="0"/>
              <a:t>k</a:t>
            </a:r>
            <a:r>
              <a:rPr lang="en-US" sz="2000" dirty="0" smtClean="0"/>
              <a:t> + </a:t>
            </a:r>
            <a:r>
              <a:rPr lang="en-US" sz="2000" i="1" dirty="0" smtClean="0"/>
              <a:t>X</a:t>
            </a:r>
            <a:r>
              <a:rPr lang="en-US" sz="2000" i="1" baseline="-25000" dirty="0" smtClean="0"/>
              <a:t>k</a:t>
            </a:r>
            <a:r>
              <a:rPr lang="en-US" sz="2000" baseline="-25000" dirty="0" smtClean="0"/>
              <a:t>+1</a:t>
            </a:r>
            <a:r>
              <a:rPr lang="en-US" sz="2000" dirty="0" smtClean="0"/>
              <a:t> + . . . + </a:t>
            </a:r>
            <a:r>
              <a:rPr lang="en-US" sz="2000" i="1" dirty="0" err="1" smtClean="0"/>
              <a:t>X</a:t>
            </a:r>
            <a:r>
              <a:rPr lang="en-US" sz="2000" i="1" baseline="-25000" dirty="0" err="1" smtClean="0"/>
              <a:t>n</a:t>
            </a:r>
            <a:r>
              <a:rPr lang="en-US" sz="2000" dirty="0" smtClean="0"/>
              <a:t> = </a:t>
            </a:r>
            <a:r>
              <a:rPr lang="en-US" sz="2000" i="1" dirty="0" smtClean="0"/>
              <a:t>M</a:t>
            </a:r>
          </a:p>
          <a:p>
            <a:pPr lvl="1"/>
            <a:r>
              <a:rPr lang="en-US" sz="2000" i="1" dirty="0" smtClean="0"/>
              <a:t>T</a:t>
            </a:r>
            <a:r>
              <a:rPr lang="en-US" sz="2000" dirty="0" smtClean="0"/>
              <a:t> = </a:t>
            </a:r>
            <a:r>
              <a:rPr lang="en-US" sz="2000" i="1" dirty="0"/>
              <a:t>X</a:t>
            </a:r>
            <a:r>
              <a:rPr lang="en-US" sz="2000" baseline="-25000" dirty="0"/>
              <a:t>1</a:t>
            </a:r>
            <a:r>
              <a:rPr lang="en-US" sz="2000" dirty="0"/>
              <a:t> + </a:t>
            </a:r>
            <a:r>
              <a:rPr lang="en-US" sz="2000" i="1" dirty="0"/>
              <a:t>X</a:t>
            </a:r>
            <a:r>
              <a:rPr lang="en-US" sz="2000" baseline="-25000" dirty="0"/>
              <a:t>2</a:t>
            </a:r>
            <a:r>
              <a:rPr lang="en-US" sz="2000" dirty="0"/>
              <a:t> + . . . + </a:t>
            </a:r>
            <a:r>
              <a:rPr lang="en-US" sz="2000" i="1" dirty="0"/>
              <a:t>X</a:t>
            </a:r>
            <a:r>
              <a:rPr lang="en-US" sz="2000" i="1" baseline="-25000" dirty="0"/>
              <a:t>k</a:t>
            </a:r>
            <a:r>
              <a:rPr lang="en-US" sz="2000" baseline="-25000" dirty="0"/>
              <a:t>-1</a:t>
            </a:r>
            <a:r>
              <a:rPr lang="en-US" sz="2000" dirty="0"/>
              <a:t> </a:t>
            </a:r>
            <a:r>
              <a:rPr lang="en-US" sz="2000" dirty="0" smtClean="0">
                <a:sym typeface="Wingdings" panose="05000000000000000000" pitchFamily="2" charset="2"/>
              </a:rPr>
              <a:t> </a:t>
            </a:r>
            <a:r>
              <a:rPr lang="en-US" sz="2000" i="1" dirty="0" err="1" smtClean="0">
                <a:sym typeface="Wingdings" panose="05000000000000000000" pitchFamily="2" charset="2"/>
              </a:rPr>
              <a:t>X</a:t>
            </a:r>
            <a:r>
              <a:rPr lang="en-US" sz="2000" i="1" baseline="-25000" dirty="0" err="1" smtClean="0">
                <a:sym typeface="Wingdings" panose="05000000000000000000" pitchFamily="2" charset="2"/>
              </a:rPr>
              <a:t>k</a:t>
            </a:r>
            <a:r>
              <a:rPr lang="en-US" sz="2000" dirty="0" smtClean="0">
                <a:sym typeface="Wingdings" panose="05000000000000000000" pitchFamily="2" charset="2"/>
              </a:rPr>
              <a:t> </a:t>
            </a:r>
            <a:r>
              <a:rPr lang="en-US" sz="2000" dirty="0" smtClean="0">
                <a:sym typeface="Symbol" panose="05050102010706020507" pitchFamily="18" charset="2"/>
              </a:rPr>
              <a:t> </a:t>
            </a:r>
            <a:r>
              <a:rPr lang="en-US" sz="2000" i="1" dirty="0" smtClean="0">
                <a:sym typeface="Symbol" panose="05050102010706020507" pitchFamily="18" charset="2"/>
              </a:rPr>
              <a:t>M – T – n + k </a:t>
            </a:r>
            <a:r>
              <a:rPr lang="en-US" sz="2000" dirty="0" smtClean="0">
                <a:sym typeface="Symbol" panose="05050102010706020507" pitchFamily="18" charset="2"/>
              </a:rPr>
              <a:t>(do </a:t>
            </a:r>
            <a:r>
              <a:rPr lang="en-US" sz="2000" i="1" dirty="0" smtClean="0">
                <a:sym typeface="Symbol" panose="05050102010706020507" pitchFamily="18" charset="2"/>
              </a:rPr>
              <a:t>X</a:t>
            </a:r>
            <a:r>
              <a:rPr lang="en-US" sz="2000" i="1" baseline="-25000" dirty="0" smtClean="0">
                <a:sym typeface="Symbol" panose="05050102010706020507" pitchFamily="18" charset="2"/>
              </a:rPr>
              <a:t>k</a:t>
            </a:r>
            <a:r>
              <a:rPr lang="en-US" sz="2000" baseline="-25000" dirty="0" smtClean="0">
                <a:sym typeface="Symbol" panose="05050102010706020507" pitchFamily="18" charset="2"/>
              </a:rPr>
              <a:t>+1</a:t>
            </a:r>
            <a:r>
              <a:rPr lang="en-US" sz="2000" dirty="0" smtClean="0">
                <a:sym typeface="Symbol" panose="05050102010706020507" pitchFamily="18" charset="2"/>
              </a:rPr>
              <a:t>, …, </a:t>
            </a:r>
            <a:r>
              <a:rPr lang="en-US" sz="2000" i="1" dirty="0" err="1" smtClean="0">
                <a:sym typeface="Symbol" panose="05050102010706020507" pitchFamily="18" charset="2"/>
              </a:rPr>
              <a:t>X</a:t>
            </a:r>
            <a:r>
              <a:rPr lang="en-US" sz="2000" i="1" baseline="-25000" dirty="0" err="1" smtClean="0">
                <a:sym typeface="Symbol" panose="05050102010706020507" pitchFamily="18" charset="2"/>
              </a:rPr>
              <a:t>n</a:t>
            </a:r>
            <a:r>
              <a:rPr lang="en-US" sz="2000" dirty="0" smtClean="0">
                <a:sym typeface="Symbol" panose="05050102010706020507" pitchFamily="18" charset="2"/>
              </a:rPr>
              <a:t> ≥ 1) </a:t>
            </a:r>
            <a:endParaRPr lang="en-US" sz="2000" dirty="0" smtClean="0"/>
          </a:p>
          <a:p>
            <a:pPr lvl="1"/>
            <a:r>
              <a:rPr lang="en-US" sz="2000" dirty="0" err="1" smtClean="0"/>
              <a:t>Duyệt</a:t>
            </a:r>
            <a:r>
              <a:rPr lang="en-US" sz="2000" dirty="0" smtClean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en-US" sz="2000" dirty="0"/>
              <a:t> v </a:t>
            </a:r>
            <a:r>
              <a:rPr lang="en-US" sz="2000" dirty="0" err="1"/>
              <a:t>từ</a:t>
            </a:r>
            <a:r>
              <a:rPr lang="en-US" sz="2000" dirty="0"/>
              <a:t> 1 </a:t>
            </a:r>
            <a:r>
              <a:rPr lang="en-US" sz="2000" dirty="0" err="1"/>
              <a:t>đến</a:t>
            </a:r>
            <a:r>
              <a:rPr lang="en-US" sz="2000" dirty="0"/>
              <a:t> </a:t>
            </a:r>
            <a:r>
              <a:rPr lang="en-US" sz="2000" i="1" dirty="0">
                <a:sym typeface="Symbol" panose="05050102010706020507" pitchFamily="18" charset="2"/>
              </a:rPr>
              <a:t>M – T – n + k</a:t>
            </a:r>
            <a:endParaRPr lang="en-US" sz="2000" dirty="0"/>
          </a:p>
          <a:p>
            <a:r>
              <a:rPr lang="en-US" sz="2000" dirty="0" err="1"/>
              <a:t>Hàm</a:t>
            </a:r>
            <a:r>
              <a:rPr lang="en-US" sz="2000" dirty="0"/>
              <a:t> check(</a:t>
            </a:r>
            <a:r>
              <a:rPr lang="en-US" sz="2000" i="1" dirty="0"/>
              <a:t>v, k</a:t>
            </a:r>
            <a:r>
              <a:rPr lang="en-US" sz="2000" dirty="0"/>
              <a:t>): </a:t>
            </a:r>
          </a:p>
          <a:p>
            <a:pPr lvl="1"/>
            <a:r>
              <a:rPr lang="en-US" sz="2000" dirty="0" err="1"/>
              <a:t>Nếu</a:t>
            </a:r>
            <a:r>
              <a:rPr lang="en-US" sz="2000" dirty="0"/>
              <a:t> </a:t>
            </a:r>
            <a:r>
              <a:rPr lang="en-US" sz="2000" i="1" dirty="0" smtClean="0"/>
              <a:t>k</a:t>
            </a:r>
            <a:r>
              <a:rPr lang="en-US" sz="2000" dirty="0" smtClean="0"/>
              <a:t> &lt; </a:t>
            </a:r>
            <a:r>
              <a:rPr lang="en-US" sz="2000" i="1" dirty="0" smtClean="0"/>
              <a:t>n</a:t>
            </a:r>
            <a:r>
              <a:rPr lang="en-US" sz="2000" dirty="0" smtClean="0"/>
              <a:t>  </a:t>
            </a:r>
            <a:r>
              <a:rPr lang="en-US" sz="2000" dirty="0" err="1"/>
              <a:t>thì</a:t>
            </a:r>
            <a:r>
              <a:rPr lang="en-US" sz="2000" dirty="0"/>
              <a:t> </a:t>
            </a:r>
            <a:r>
              <a:rPr lang="en-US" sz="2000" dirty="0" err="1"/>
              <a:t>trả</a:t>
            </a:r>
            <a:r>
              <a:rPr lang="en-US" sz="2000" dirty="0"/>
              <a:t> </a:t>
            </a:r>
            <a:r>
              <a:rPr lang="en-US" sz="2000" dirty="0" err="1"/>
              <a:t>về</a:t>
            </a:r>
            <a:r>
              <a:rPr lang="en-US" sz="2000" dirty="0"/>
              <a:t> </a:t>
            </a:r>
            <a:r>
              <a:rPr lang="en-US" sz="2000" dirty="0" smtClean="0"/>
              <a:t>true</a:t>
            </a:r>
            <a:endParaRPr lang="en-US" sz="2000" dirty="0"/>
          </a:p>
          <a:p>
            <a:pPr lvl="1"/>
            <a:r>
              <a:rPr lang="en-US" sz="2000" dirty="0" err="1"/>
              <a:t>Ngược</a:t>
            </a:r>
            <a:r>
              <a:rPr lang="en-US" sz="2000" dirty="0"/>
              <a:t> </a:t>
            </a:r>
            <a:r>
              <a:rPr lang="en-US" sz="2000" dirty="0" err="1" smtClean="0"/>
              <a:t>lại</a:t>
            </a:r>
            <a:endParaRPr lang="en-US" sz="2000" dirty="0"/>
          </a:p>
          <a:p>
            <a:pPr lvl="2"/>
            <a:r>
              <a:rPr lang="en-US" sz="1600" dirty="0" err="1" smtClean="0"/>
              <a:t>Nếu</a:t>
            </a:r>
            <a:r>
              <a:rPr lang="en-US" sz="1600" dirty="0" smtClean="0"/>
              <a:t> </a:t>
            </a:r>
            <a:r>
              <a:rPr lang="en-US" sz="1600" i="1" dirty="0" smtClean="0"/>
              <a:t>T + v</a:t>
            </a:r>
            <a:r>
              <a:rPr lang="en-US" sz="1600" dirty="0" smtClean="0"/>
              <a:t> = </a:t>
            </a:r>
            <a:r>
              <a:rPr lang="en-US" sz="1600" i="1" dirty="0" smtClean="0"/>
              <a:t>M</a:t>
            </a:r>
            <a:r>
              <a:rPr lang="en-US" sz="1600" dirty="0" smtClean="0"/>
              <a:t> </a:t>
            </a:r>
            <a:r>
              <a:rPr lang="en-US" sz="1600" dirty="0" err="1" smtClean="0"/>
              <a:t>thì</a:t>
            </a:r>
            <a:r>
              <a:rPr lang="en-US" sz="1600" dirty="0" smtClean="0"/>
              <a:t> </a:t>
            </a:r>
            <a:r>
              <a:rPr lang="en-US" sz="1600" dirty="0" err="1" smtClean="0"/>
              <a:t>trả</a:t>
            </a:r>
            <a:r>
              <a:rPr lang="en-US" sz="1600" dirty="0" smtClean="0"/>
              <a:t> </a:t>
            </a:r>
            <a:r>
              <a:rPr lang="en-US" sz="1600" dirty="0" err="1" smtClean="0"/>
              <a:t>về</a:t>
            </a:r>
            <a:r>
              <a:rPr lang="en-US" sz="1600" dirty="0" smtClean="0"/>
              <a:t> true, </a:t>
            </a:r>
            <a:r>
              <a:rPr lang="en-US" sz="1600" dirty="0" err="1" smtClean="0"/>
              <a:t>ngược</a:t>
            </a:r>
            <a:r>
              <a:rPr lang="en-US" sz="1600" dirty="0" smtClean="0"/>
              <a:t> </a:t>
            </a:r>
            <a:r>
              <a:rPr lang="en-US" sz="1600" dirty="0" err="1" smtClean="0"/>
              <a:t>lại</a:t>
            </a:r>
            <a:r>
              <a:rPr lang="en-US" sz="1600" dirty="0" smtClean="0"/>
              <a:t> </a:t>
            </a:r>
            <a:r>
              <a:rPr lang="en-US" sz="1600" dirty="0" err="1" smtClean="0"/>
              <a:t>thì</a:t>
            </a:r>
            <a:r>
              <a:rPr lang="en-US" sz="1600" dirty="0" smtClean="0"/>
              <a:t> </a:t>
            </a:r>
            <a:r>
              <a:rPr lang="en-US" sz="1600" dirty="0" err="1" smtClean="0"/>
              <a:t>trả</a:t>
            </a:r>
            <a:r>
              <a:rPr lang="en-US" sz="1600" dirty="0" smtClean="0"/>
              <a:t> </a:t>
            </a:r>
            <a:r>
              <a:rPr lang="en-US" sz="1600" dirty="0" err="1" smtClean="0"/>
              <a:t>về</a:t>
            </a:r>
            <a:r>
              <a:rPr lang="en-US" sz="1600" dirty="0" smtClean="0"/>
              <a:t> false</a:t>
            </a:r>
            <a:endParaRPr lang="en-US" sz="1600" dirty="0"/>
          </a:p>
          <a:p>
            <a:r>
              <a:rPr lang="en-US" sz="2000" dirty="0" err="1"/>
              <a:t>Khi</a:t>
            </a:r>
            <a:r>
              <a:rPr lang="en-US" sz="2000" dirty="0"/>
              <a:t> </a:t>
            </a:r>
            <a:r>
              <a:rPr lang="en-US" sz="2000" dirty="0" err="1"/>
              <a:t>gán</a:t>
            </a:r>
            <a:r>
              <a:rPr lang="en-US" sz="2000" dirty="0"/>
              <a:t>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k</a:t>
            </a:r>
            <a:r>
              <a:rPr lang="en-US" sz="2000" dirty="0"/>
              <a:t> = </a:t>
            </a:r>
            <a:r>
              <a:rPr lang="en-US" sz="2000" i="1" dirty="0"/>
              <a:t>v</a:t>
            </a:r>
            <a:r>
              <a:rPr lang="en-US" sz="2000" dirty="0"/>
              <a:t>: </a:t>
            </a:r>
          </a:p>
          <a:p>
            <a:pPr lvl="1"/>
            <a:r>
              <a:rPr lang="en-US" sz="2000" dirty="0" err="1"/>
              <a:t>Thực</a:t>
            </a:r>
            <a:r>
              <a:rPr lang="en-US" sz="2000" dirty="0"/>
              <a:t> </a:t>
            </a:r>
            <a:r>
              <a:rPr lang="en-US" sz="2000" dirty="0" err="1"/>
              <a:t>hiện</a:t>
            </a:r>
            <a:r>
              <a:rPr lang="en-US" sz="2000" dirty="0"/>
              <a:t> </a:t>
            </a:r>
            <a:r>
              <a:rPr lang="en-US" sz="2000" dirty="0" err="1" smtClean="0"/>
              <a:t>cập</a:t>
            </a:r>
            <a:r>
              <a:rPr lang="en-US" sz="2000" dirty="0" smtClean="0"/>
              <a:t> </a:t>
            </a:r>
            <a:r>
              <a:rPr lang="en-US" sz="2000" dirty="0" err="1" smtClean="0"/>
              <a:t>nhật</a:t>
            </a:r>
            <a:r>
              <a:rPr lang="en-US" sz="2000" dirty="0" smtClean="0"/>
              <a:t> </a:t>
            </a:r>
            <a:r>
              <a:rPr lang="en-US" sz="2000" i="1" dirty="0" smtClean="0"/>
              <a:t>T</a:t>
            </a:r>
            <a:r>
              <a:rPr lang="en-US" sz="2000" dirty="0" smtClean="0"/>
              <a:t> = </a:t>
            </a:r>
            <a:r>
              <a:rPr lang="en-US" sz="2000" i="1" dirty="0" smtClean="0"/>
              <a:t>T </a:t>
            </a:r>
            <a:r>
              <a:rPr lang="en-US" sz="2000" dirty="0" smtClean="0"/>
              <a:t>+</a:t>
            </a:r>
            <a:r>
              <a:rPr lang="en-US" sz="2000" i="1" dirty="0" smtClean="0"/>
              <a:t> v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30134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LIỆT KÊ NGHIỆM NGUYÊN DƯƠNG PHƯƠNG TRÌNH TUYẾN </a:t>
            </a:r>
            <a:r>
              <a:rPr lang="en-US" dirty="0" smtClean="0"/>
              <a:t>TÍNH –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498764" y="883857"/>
            <a:ext cx="3833091" cy="507359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20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smtClean="0">
                <a:latin typeface="Consolas" panose="020B0609020204030204" pitchFamily="49" charset="0"/>
              </a:rPr>
              <a:t>n, M;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x[N];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T;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check(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smtClean="0">
                <a:latin typeface="Consolas" panose="020B0609020204030204" pitchFamily="49" charset="0"/>
              </a:rPr>
              <a:t>if(k &lt; n) return 1; 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return T + v == M;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solution(){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= 1 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 ",x[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("\n");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4553527" y="883857"/>
            <a:ext cx="7270311" cy="539687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Try(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 = 1; v &lt;= M - T - n + k; v++){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if(check(</a:t>
            </a:r>
            <a:r>
              <a:rPr lang="en-US" sz="1400" b="1" dirty="0" err="1">
                <a:latin typeface="Consolas" panose="020B0609020204030204" pitchFamily="49" charset="0"/>
              </a:rPr>
              <a:t>v,k</a:t>
            </a:r>
            <a:r>
              <a:rPr lang="en-US" sz="1400" b="1" dirty="0">
                <a:latin typeface="Consolas" panose="020B0609020204030204" pitchFamily="49" charset="0"/>
              </a:rPr>
              <a:t>)){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x[k] = v;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T = T + v; // update status of T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if(k == n) solution();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else Try(k+1);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T = T - v; // recover status when backtracking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d%d</a:t>
            </a:r>
            <a:r>
              <a:rPr lang="en-US" sz="1400" b="1" dirty="0">
                <a:latin typeface="Consolas" panose="020B0609020204030204" pitchFamily="49" charset="0"/>
              </a:rPr>
              <a:t>",&amp;n, &amp;M);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T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Try(1);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68334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xmlns="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 dirty="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5642BA63-383F-45B9-939A-7A3B792A6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898" y="2461846"/>
            <a:ext cx="4614203" cy="193430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004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xmlns="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xmlns="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4" y="2219413"/>
            <a:ext cx="7342482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 smtClean="0"/>
              <a:t>C BASIC</a:t>
            </a:r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xmlns="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386634" y="3365399"/>
            <a:ext cx="7342482" cy="84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2800" b="0" dirty="0" smtClean="0"/>
              <a:t>ĐỆ QUY QUAY LUI</a:t>
            </a:r>
            <a:endParaRPr lang="en-US" sz="2800" b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NỘI DUNG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err="1" smtClean="0"/>
              <a:t>Đệ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r>
              <a:rPr lang="en-US" sz="2000" dirty="0" smtClean="0"/>
              <a:t> quay </a:t>
            </a:r>
            <a:r>
              <a:rPr lang="en-US" sz="2000" dirty="0" err="1" smtClean="0"/>
              <a:t>lui</a:t>
            </a:r>
            <a:endParaRPr lang="en-US" sz="2000" dirty="0" smtClean="0"/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liệt</a:t>
            </a:r>
            <a:r>
              <a:rPr lang="en-US" sz="2000" dirty="0" smtClean="0"/>
              <a:t> </a:t>
            </a:r>
            <a:r>
              <a:rPr lang="en-US" sz="2000" dirty="0" err="1" smtClean="0"/>
              <a:t>kê</a:t>
            </a:r>
            <a:r>
              <a:rPr lang="en-US" sz="2000" dirty="0" smtClean="0"/>
              <a:t> </a:t>
            </a:r>
            <a:r>
              <a:rPr lang="en-US" sz="2000" dirty="0" err="1" smtClean="0"/>
              <a:t>xâu</a:t>
            </a:r>
            <a:r>
              <a:rPr lang="en-US" sz="2000" dirty="0" smtClean="0"/>
              <a:t> </a:t>
            </a:r>
            <a:r>
              <a:rPr lang="en-US" sz="2000" dirty="0" err="1" smtClean="0"/>
              <a:t>nhị</a:t>
            </a:r>
            <a:r>
              <a:rPr lang="en-US" sz="2000" dirty="0" smtClean="0"/>
              <a:t> </a:t>
            </a:r>
            <a:r>
              <a:rPr lang="en-US" sz="2000" dirty="0" err="1" smtClean="0"/>
              <a:t>phân</a:t>
            </a:r>
            <a:r>
              <a:rPr lang="en-US" sz="2000" dirty="0" smtClean="0"/>
              <a:t> </a:t>
            </a:r>
            <a:r>
              <a:rPr lang="en-US" sz="2000" dirty="0" err="1" smtClean="0"/>
              <a:t>độ</a:t>
            </a:r>
            <a:r>
              <a:rPr lang="en-US" sz="2000" dirty="0" smtClean="0"/>
              <a:t> </a:t>
            </a:r>
            <a:r>
              <a:rPr lang="en-US" sz="2000" dirty="0" err="1" smtClean="0"/>
              <a:t>dài</a:t>
            </a:r>
            <a:r>
              <a:rPr lang="en-US" sz="2000" dirty="0" smtClean="0"/>
              <a:t> </a:t>
            </a:r>
            <a:r>
              <a:rPr lang="en-US" sz="2000" i="1" dirty="0" smtClean="0"/>
              <a:t>n </a:t>
            </a:r>
            <a:r>
              <a:rPr lang="en-US" sz="2000" dirty="0" smtClean="0"/>
              <a:t>(P.02.05.01)</a:t>
            </a:r>
            <a:endParaRPr lang="en-US" sz="2000" dirty="0" smtClean="0"/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liệt</a:t>
            </a:r>
            <a:r>
              <a:rPr lang="en-US" sz="2000" dirty="0" smtClean="0"/>
              <a:t> </a:t>
            </a:r>
            <a:r>
              <a:rPr lang="en-US" sz="2000" dirty="0" err="1" smtClean="0"/>
              <a:t>kê</a:t>
            </a:r>
            <a:r>
              <a:rPr lang="en-US" sz="2000" dirty="0" smtClean="0"/>
              <a:t> </a:t>
            </a:r>
            <a:r>
              <a:rPr lang="en-US" sz="2000" dirty="0" err="1" smtClean="0"/>
              <a:t>xâu</a:t>
            </a:r>
            <a:r>
              <a:rPr lang="en-US" sz="2000" dirty="0" smtClean="0"/>
              <a:t> </a:t>
            </a:r>
            <a:r>
              <a:rPr lang="en-US" sz="2000" dirty="0" err="1" smtClean="0"/>
              <a:t>nhị</a:t>
            </a:r>
            <a:r>
              <a:rPr lang="en-US" sz="2000" dirty="0" smtClean="0"/>
              <a:t> </a:t>
            </a:r>
            <a:r>
              <a:rPr lang="en-US" sz="2000" dirty="0" err="1" smtClean="0"/>
              <a:t>phân</a:t>
            </a:r>
            <a:r>
              <a:rPr lang="en-US" sz="2000" dirty="0" smtClean="0"/>
              <a:t> </a:t>
            </a:r>
            <a:r>
              <a:rPr lang="en-US" sz="2000" dirty="0" err="1" smtClean="0"/>
              <a:t>độ</a:t>
            </a:r>
            <a:r>
              <a:rPr lang="en-US" sz="2000" dirty="0" smtClean="0"/>
              <a:t> </a:t>
            </a:r>
            <a:r>
              <a:rPr lang="en-US" sz="2000" dirty="0" err="1" smtClean="0"/>
              <a:t>dài</a:t>
            </a:r>
            <a:r>
              <a:rPr lang="en-US" sz="2000" dirty="0" smtClean="0"/>
              <a:t> n </a:t>
            </a:r>
            <a:r>
              <a:rPr lang="en-US" sz="2000" dirty="0" err="1" smtClean="0"/>
              <a:t>không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 smtClean="0"/>
              <a:t> 2 </a:t>
            </a:r>
            <a:r>
              <a:rPr lang="en-US" sz="2000" dirty="0" err="1" smtClean="0"/>
              <a:t>bít</a:t>
            </a:r>
            <a:r>
              <a:rPr lang="en-US" sz="2000" dirty="0" smtClean="0"/>
              <a:t> 1 </a:t>
            </a:r>
            <a:r>
              <a:rPr lang="en-US" sz="2000" dirty="0" err="1" smtClean="0"/>
              <a:t>đứng</a:t>
            </a:r>
            <a:r>
              <a:rPr lang="en-US" sz="2000" dirty="0" smtClean="0"/>
              <a:t> </a:t>
            </a:r>
            <a:r>
              <a:rPr lang="en-US" sz="2000" dirty="0" err="1" smtClean="0"/>
              <a:t>cạnh</a:t>
            </a:r>
            <a:r>
              <a:rPr lang="en-US" sz="2000" dirty="0" smtClean="0"/>
              <a:t> </a:t>
            </a:r>
            <a:r>
              <a:rPr lang="en-US" sz="2000" dirty="0" err="1" smtClean="0"/>
              <a:t>nhau</a:t>
            </a:r>
            <a:r>
              <a:rPr lang="en-US" sz="2000" dirty="0" smtClean="0"/>
              <a:t> (P.02.05.02)</a:t>
            </a:r>
            <a:endParaRPr lang="en-US" sz="2000" dirty="0" smtClean="0"/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liệt</a:t>
            </a:r>
            <a:r>
              <a:rPr lang="en-US" sz="2000" dirty="0" smtClean="0"/>
              <a:t> </a:t>
            </a:r>
            <a:r>
              <a:rPr lang="en-US" sz="2000" dirty="0" err="1" smtClean="0"/>
              <a:t>kê</a:t>
            </a:r>
            <a:r>
              <a:rPr lang="en-US" sz="2000" dirty="0" smtClean="0"/>
              <a:t> </a:t>
            </a:r>
            <a:r>
              <a:rPr lang="en-US" sz="2000" dirty="0" err="1" smtClean="0"/>
              <a:t>hoán</a:t>
            </a:r>
            <a:r>
              <a:rPr lang="en-US" sz="2000" dirty="0" smtClean="0"/>
              <a:t> </a:t>
            </a:r>
            <a:r>
              <a:rPr lang="en-US" sz="2000" dirty="0" err="1" smtClean="0"/>
              <a:t>vị</a:t>
            </a:r>
            <a:r>
              <a:rPr lang="en-US" sz="2000" dirty="0" smtClean="0"/>
              <a:t> </a:t>
            </a:r>
            <a:r>
              <a:rPr lang="en-US" sz="2000" dirty="0" smtClean="0"/>
              <a:t>(P.02.05.03)</a:t>
            </a:r>
            <a:endParaRPr lang="en-US" sz="2000" dirty="0" smtClean="0"/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liệt</a:t>
            </a:r>
            <a:r>
              <a:rPr lang="en-US" sz="2000" dirty="0" smtClean="0"/>
              <a:t> </a:t>
            </a:r>
            <a:r>
              <a:rPr lang="en-US" sz="2000" dirty="0" err="1" smtClean="0"/>
              <a:t>kê</a:t>
            </a:r>
            <a:r>
              <a:rPr lang="en-US" sz="2000" dirty="0" smtClean="0"/>
              <a:t> </a:t>
            </a:r>
            <a:r>
              <a:rPr lang="en-US" sz="2000" dirty="0" err="1" smtClean="0"/>
              <a:t>nghiệm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</a:t>
            </a:r>
            <a:r>
              <a:rPr lang="en-US" sz="2000" dirty="0" err="1" smtClean="0"/>
              <a:t>phương</a:t>
            </a:r>
            <a:r>
              <a:rPr lang="en-US" sz="2000" dirty="0" smtClean="0"/>
              <a:t> </a:t>
            </a:r>
            <a:r>
              <a:rPr lang="en-US" sz="2000" dirty="0" err="1" smtClean="0"/>
              <a:t>trình</a:t>
            </a:r>
            <a:r>
              <a:rPr lang="en-US" sz="2000" dirty="0" smtClean="0"/>
              <a:t> </a:t>
            </a:r>
            <a:r>
              <a:rPr lang="en-US" sz="2000" dirty="0" err="1" smtClean="0"/>
              <a:t>tuyến</a:t>
            </a:r>
            <a:r>
              <a:rPr lang="en-US" sz="2000" dirty="0" smtClean="0"/>
              <a:t> </a:t>
            </a:r>
            <a:r>
              <a:rPr lang="en-US" sz="2000" dirty="0" err="1" smtClean="0"/>
              <a:t>tính</a:t>
            </a:r>
            <a:r>
              <a:rPr lang="en-US" sz="2000" dirty="0" smtClean="0"/>
              <a:t> (P.02.05.04)</a:t>
            </a:r>
            <a:endParaRPr lang="en-US" sz="2000" dirty="0" smtClean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ĐỆ QUY QUAY LUI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60975" cy="4909124"/>
          </a:xfrm>
        </p:spPr>
        <p:txBody>
          <a:bodyPr/>
          <a:lstStyle/>
          <a:p>
            <a:r>
              <a:rPr lang="en-US" sz="2000" dirty="0" err="1" smtClean="0"/>
              <a:t>Thuật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quay </a:t>
            </a:r>
            <a:r>
              <a:rPr lang="en-US" sz="2000" dirty="0" err="1" smtClean="0"/>
              <a:t>lui</a:t>
            </a:r>
            <a:r>
              <a:rPr lang="en-US" sz="2000" dirty="0" smtClean="0"/>
              <a:t> </a:t>
            </a:r>
            <a:r>
              <a:rPr lang="en-US" sz="2000" dirty="0" err="1" smtClean="0"/>
              <a:t>cho</a:t>
            </a:r>
            <a:r>
              <a:rPr lang="en-US" sz="2000" dirty="0" smtClean="0"/>
              <a:t> </a:t>
            </a:r>
            <a:r>
              <a:rPr lang="en-US" sz="2000" dirty="0" err="1" smtClean="0"/>
              <a:t>phép</a:t>
            </a:r>
            <a:r>
              <a:rPr lang="en-US" sz="2000" dirty="0" smtClean="0"/>
              <a:t> ta </a:t>
            </a:r>
            <a:r>
              <a:rPr lang="en-US" sz="2000" dirty="0" err="1" smtClean="0"/>
              <a:t>giải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liệt</a:t>
            </a:r>
            <a:r>
              <a:rPr lang="en-US" sz="2000" dirty="0" smtClean="0"/>
              <a:t> </a:t>
            </a:r>
            <a:r>
              <a:rPr lang="en-US" sz="2000" dirty="0" err="1" smtClean="0"/>
              <a:t>kê</a:t>
            </a:r>
            <a:r>
              <a:rPr lang="en-US" sz="2000" dirty="0" smtClean="0"/>
              <a:t> </a:t>
            </a:r>
            <a:r>
              <a:rPr lang="en-US" sz="2000" dirty="0" err="1" smtClean="0"/>
              <a:t>tổ</a:t>
            </a:r>
            <a:r>
              <a:rPr lang="en-US" sz="2000" dirty="0" smtClean="0"/>
              <a:t> </a:t>
            </a:r>
            <a:r>
              <a:rPr lang="en-US" sz="2000" dirty="0" err="1" smtClean="0"/>
              <a:t>hợp</a:t>
            </a:r>
            <a:r>
              <a:rPr lang="en-US" sz="2000" dirty="0" smtClean="0"/>
              <a:t> </a:t>
            </a:r>
            <a:r>
              <a:rPr lang="en-US" sz="2000" dirty="0" err="1" smtClean="0"/>
              <a:t>và</a:t>
            </a:r>
            <a:r>
              <a:rPr lang="en-US" sz="2000" dirty="0" smtClean="0"/>
              <a:t> </a:t>
            </a:r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tối</a:t>
            </a:r>
            <a:r>
              <a:rPr lang="en-US" sz="2000" dirty="0" smtClean="0"/>
              <a:t> </a:t>
            </a:r>
            <a:r>
              <a:rPr lang="en-US" sz="2000" dirty="0" err="1" smtClean="0"/>
              <a:t>ưu</a:t>
            </a:r>
            <a:r>
              <a:rPr lang="en-US" sz="2000" dirty="0" smtClean="0"/>
              <a:t> </a:t>
            </a:r>
            <a:r>
              <a:rPr lang="en-US" sz="2000" dirty="0" err="1" smtClean="0"/>
              <a:t>tổ</a:t>
            </a:r>
            <a:r>
              <a:rPr lang="en-US" sz="2000" dirty="0" smtClean="0"/>
              <a:t> </a:t>
            </a:r>
            <a:r>
              <a:rPr lang="en-US" sz="2000" dirty="0" err="1" smtClean="0"/>
              <a:t>hợp</a:t>
            </a:r>
            <a:endParaRPr lang="en-US" sz="2000" dirty="0" smtClean="0"/>
          </a:p>
          <a:p>
            <a:r>
              <a:rPr lang="en-US" sz="2000" dirty="0" err="1" smtClean="0"/>
              <a:t>Phương</a:t>
            </a:r>
            <a:r>
              <a:rPr lang="en-US" sz="2000" dirty="0" smtClean="0"/>
              <a:t> </a:t>
            </a:r>
            <a:r>
              <a:rPr lang="en-US" sz="2000" dirty="0" err="1" smtClean="0"/>
              <a:t>án</a:t>
            </a:r>
            <a:r>
              <a:rPr lang="en-US" sz="2000" dirty="0" smtClean="0"/>
              <a:t>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hình</a:t>
            </a:r>
            <a:r>
              <a:rPr lang="en-US" sz="2000" dirty="0" smtClean="0"/>
              <a:t> </a:t>
            </a:r>
            <a:r>
              <a:rPr lang="en-US" sz="2000" dirty="0" err="1" smtClean="0"/>
              <a:t>hóa</a:t>
            </a:r>
            <a:r>
              <a:rPr lang="en-US" sz="2000" dirty="0" smtClean="0"/>
              <a:t> </a:t>
            </a:r>
            <a:r>
              <a:rPr lang="en-US" sz="2000" dirty="0" err="1" smtClean="0"/>
              <a:t>bằng</a:t>
            </a:r>
            <a:r>
              <a:rPr lang="en-US" sz="2000" dirty="0" smtClean="0"/>
              <a:t> </a:t>
            </a:r>
            <a:r>
              <a:rPr lang="en-US" sz="2000" dirty="0" err="1" smtClean="0"/>
              <a:t>một</a:t>
            </a:r>
            <a:r>
              <a:rPr lang="en-US" sz="2000" dirty="0" smtClean="0"/>
              <a:t> </a:t>
            </a:r>
            <a:r>
              <a:rPr lang="en-US" sz="2000" dirty="0" err="1" smtClean="0"/>
              <a:t>dãy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dirty="0" err="1" smtClean="0"/>
              <a:t>quyết</a:t>
            </a:r>
            <a:r>
              <a:rPr lang="en-US" sz="2000" dirty="0" smtClean="0"/>
              <a:t> </a:t>
            </a:r>
            <a:r>
              <a:rPr lang="en-US" sz="2000" dirty="0" err="1" smtClean="0"/>
              <a:t>định</a:t>
            </a:r>
            <a:r>
              <a:rPr lang="en-US" sz="2000" dirty="0" smtClean="0"/>
              <a:t> </a:t>
            </a:r>
            <a:r>
              <a:rPr lang="en-US" sz="2000" i="1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, </a:t>
            </a:r>
            <a:r>
              <a:rPr lang="en-US" sz="2000" i="1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, . . ., </a:t>
            </a:r>
            <a:r>
              <a:rPr lang="en-US" sz="2000" i="1" dirty="0" err="1" smtClean="0"/>
              <a:t>X</a:t>
            </a:r>
            <a:r>
              <a:rPr lang="en-US" sz="2000" i="1" baseline="-25000" dirty="0" err="1" smtClean="0"/>
              <a:t>n</a:t>
            </a:r>
            <a:endParaRPr lang="en-US" sz="2000" i="1" baseline="-25000" dirty="0" smtClean="0"/>
          </a:p>
          <a:p>
            <a:r>
              <a:rPr lang="en-US" sz="2000" dirty="0" err="1" smtClean="0"/>
              <a:t>Cần</a:t>
            </a:r>
            <a:r>
              <a:rPr lang="en-US" sz="2000" dirty="0" smtClean="0"/>
              <a:t> </a:t>
            </a:r>
            <a:r>
              <a:rPr lang="en-US" sz="2000" dirty="0" err="1" smtClean="0"/>
              <a:t>tìm</a:t>
            </a:r>
            <a:r>
              <a:rPr lang="en-US" sz="2000" dirty="0" smtClean="0"/>
              <a:t> </a:t>
            </a:r>
            <a:r>
              <a:rPr lang="en-US" sz="2000" dirty="0" err="1" smtClean="0"/>
              <a:t>cho</a:t>
            </a:r>
            <a:r>
              <a:rPr lang="en-US" sz="2000" dirty="0" smtClean="0"/>
              <a:t> </a:t>
            </a:r>
            <a:r>
              <a:rPr lang="en-US" sz="2000" dirty="0" err="1" smtClean="0"/>
              <a:t>mỗi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i="1" dirty="0" smtClean="0"/>
              <a:t>X</a:t>
            </a:r>
            <a:r>
              <a:rPr lang="en-US" sz="2000" i="1" baseline="-25000" dirty="0" smtClean="0"/>
              <a:t>i</a:t>
            </a:r>
            <a:r>
              <a:rPr lang="en-US" sz="2000" dirty="0" smtClean="0"/>
              <a:t> </a:t>
            </a:r>
            <a:r>
              <a:rPr lang="en-US" sz="2000" dirty="0" err="1" smtClean="0"/>
              <a:t>một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1 </a:t>
            </a:r>
            <a:r>
              <a:rPr lang="en-US" sz="2000" dirty="0" err="1" smtClean="0"/>
              <a:t>tập</a:t>
            </a:r>
            <a:r>
              <a:rPr lang="en-US" sz="2000" dirty="0" smtClean="0"/>
              <a:t> </a:t>
            </a:r>
            <a:r>
              <a:rPr lang="en-US" sz="2000" dirty="0" err="1" smtClean="0"/>
              <a:t>rời</a:t>
            </a:r>
            <a:r>
              <a:rPr lang="en-US" sz="2000" dirty="0" smtClean="0"/>
              <a:t> </a:t>
            </a:r>
            <a:r>
              <a:rPr lang="en-US" sz="2000" dirty="0" err="1" smtClean="0"/>
              <a:t>rạc</a:t>
            </a:r>
            <a:r>
              <a:rPr lang="en-US" sz="2000" dirty="0" smtClean="0"/>
              <a:t> </a:t>
            </a:r>
            <a:r>
              <a:rPr lang="en-US" sz="2000" i="1" dirty="0" smtClean="0"/>
              <a:t>A</a:t>
            </a:r>
            <a:r>
              <a:rPr lang="en-US" sz="2000" i="1" baseline="-25000" dirty="0" smtClean="0"/>
              <a:t>i</a:t>
            </a:r>
            <a:r>
              <a:rPr lang="en-US" sz="2000" dirty="0" smtClean="0"/>
              <a:t> </a:t>
            </a:r>
            <a:r>
              <a:rPr lang="en-US" sz="2000" dirty="0" err="1" smtClean="0"/>
              <a:t>cho</a:t>
            </a:r>
            <a:r>
              <a:rPr lang="en-US" sz="2000" dirty="0" smtClean="0"/>
              <a:t> </a:t>
            </a:r>
            <a:r>
              <a:rPr lang="en-US" sz="2000" dirty="0" err="1" smtClean="0"/>
              <a:t>trước</a:t>
            </a:r>
            <a:r>
              <a:rPr lang="en-US" sz="2000" dirty="0" smtClean="0"/>
              <a:t> </a:t>
            </a:r>
            <a:r>
              <a:rPr lang="en-US" sz="2000" dirty="0" err="1" smtClean="0"/>
              <a:t>sao</a:t>
            </a:r>
            <a:r>
              <a:rPr lang="en-US" sz="2000" dirty="0" smtClean="0"/>
              <a:t> </a:t>
            </a:r>
            <a:r>
              <a:rPr lang="en-US" sz="2000" dirty="0" err="1" smtClean="0"/>
              <a:t>cho</a:t>
            </a:r>
            <a:endParaRPr lang="en-US" sz="2000" dirty="0" smtClean="0"/>
          </a:p>
          <a:p>
            <a:pPr lvl="1"/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ràng</a:t>
            </a:r>
            <a:r>
              <a:rPr lang="en-US" sz="2000" dirty="0" smtClean="0"/>
              <a:t> </a:t>
            </a:r>
            <a:r>
              <a:rPr lang="en-US" sz="2000" dirty="0" err="1" smtClean="0"/>
              <a:t>buộc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</a:t>
            </a:r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thỏa</a:t>
            </a:r>
            <a:r>
              <a:rPr lang="en-US" sz="2000" dirty="0" smtClean="0"/>
              <a:t> </a:t>
            </a:r>
            <a:r>
              <a:rPr lang="en-US" sz="2000" dirty="0" err="1" smtClean="0"/>
              <a:t>mãn</a:t>
            </a:r>
            <a:endParaRPr lang="en-US" sz="2000" dirty="0" smtClean="0"/>
          </a:p>
          <a:p>
            <a:pPr lvl="1"/>
            <a:r>
              <a:rPr lang="en-US" sz="2000" dirty="0" err="1" smtClean="0"/>
              <a:t>Tối</a:t>
            </a:r>
            <a:r>
              <a:rPr lang="en-US" sz="2000" dirty="0" smtClean="0"/>
              <a:t> </a:t>
            </a:r>
            <a:r>
              <a:rPr lang="en-US" sz="2000" dirty="0" err="1" smtClean="0"/>
              <a:t>ưu</a:t>
            </a:r>
            <a:r>
              <a:rPr lang="en-US" sz="2000" dirty="0" smtClean="0"/>
              <a:t> </a:t>
            </a:r>
            <a:r>
              <a:rPr lang="en-US" sz="2000" dirty="0" err="1" smtClean="0"/>
              <a:t>một</a:t>
            </a:r>
            <a:r>
              <a:rPr lang="en-US" sz="2000" dirty="0" smtClean="0"/>
              <a:t> </a:t>
            </a:r>
            <a:r>
              <a:rPr lang="en-US" sz="2000" dirty="0" err="1" smtClean="0"/>
              <a:t>hàm</a:t>
            </a:r>
            <a:r>
              <a:rPr lang="en-US" sz="2000" dirty="0" smtClean="0"/>
              <a:t> </a:t>
            </a:r>
            <a:r>
              <a:rPr lang="en-US" sz="2000" dirty="0" err="1" smtClean="0"/>
              <a:t>mục</a:t>
            </a:r>
            <a:r>
              <a:rPr lang="en-US" sz="2000" dirty="0" smtClean="0"/>
              <a:t> </a:t>
            </a:r>
            <a:r>
              <a:rPr lang="en-US" sz="2000" dirty="0" err="1" smtClean="0"/>
              <a:t>tiêu</a:t>
            </a:r>
            <a:r>
              <a:rPr lang="en-US" sz="2000" dirty="0" smtClean="0"/>
              <a:t> </a:t>
            </a:r>
            <a:r>
              <a:rPr lang="en-US" sz="2000" dirty="0" err="1" smtClean="0"/>
              <a:t>cho</a:t>
            </a:r>
            <a:r>
              <a:rPr lang="en-US" sz="2000" dirty="0" smtClean="0"/>
              <a:t> </a:t>
            </a:r>
            <a:r>
              <a:rPr lang="en-US" sz="2000" dirty="0" err="1" smtClean="0"/>
              <a:t>trước</a:t>
            </a:r>
            <a:endParaRPr lang="en-US" sz="2000" dirty="0" smtClean="0"/>
          </a:p>
          <a:p>
            <a:r>
              <a:rPr lang="en-US" sz="2000" dirty="0" err="1" smtClean="0"/>
              <a:t>Tìm</a:t>
            </a:r>
            <a:r>
              <a:rPr lang="en-US" sz="2000" dirty="0" smtClean="0"/>
              <a:t> </a:t>
            </a:r>
            <a:r>
              <a:rPr lang="en-US" sz="2000" dirty="0" err="1" smtClean="0"/>
              <a:t>kiếm</a:t>
            </a:r>
            <a:r>
              <a:rPr lang="en-US" sz="2000" dirty="0" smtClean="0"/>
              <a:t> quay </a:t>
            </a:r>
            <a:r>
              <a:rPr lang="en-US" sz="2000" dirty="0" err="1" smtClean="0"/>
              <a:t>lui</a:t>
            </a:r>
            <a:endParaRPr lang="en-US" sz="2000" dirty="0" smtClean="0"/>
          </a:p>
          <a:p>
            <a:pPr lvl="1"/>
            <a:r>
              <a:rPr lang="en-US" sz="2000" dirty="0" err="1" smtClean="0"/>
              <a:t>Duyệt</a:t>
            </a:r>
            <a:r>
              <a:rPr lang="en-US" sz="2000" dirty="0" smtClean="0"/>
              <a:t> qua </a:t>
            </a:r>
            <a:r>
              <a:rPr lang="en-US" sz="2000" dirty="0" err="1" smtClean="0"/>
              <a:t>tất</a:t>
            </a:r>
            <a:r>
              <a:rPr lang="en-US" sz="2000" dirty="0" smtClean="0"/>
              <a:t> </a:t>
            </a:r>
            <a:r>
              <a:rPr lang="en-US" sz="2000" dirty="0" err="1" smtClean="0"/>
              <a:t>cả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(</a:t>
            </a:r>
            <a:r>
              <a:rPr lang="en-US" sz="2000" dirty="0" err="1" smtClean="0"/>
              <a:t>ví</a:t>
            </a:r>
            <a:r>
              <a:rPr lang="en-US" sz="2000" dirty="0" smtClean="0"/>
              <a:t> </a:t>
            </a:r>
            <a:r>
              <a:rPr lang="en-US" sz="2000" dirty="0" err="1" smtClean="0"/>
              <a:t>dụ</a:t>
            </a:r>
            <a:r>
              <a:rPr lang="en-US" sz="2000" dirty="0" smtClean="0"/>
              <a:t> </a:t>
            </a:r>
            <a:r>
              <a:rPr lang="en-US" sz="2000" dirty="0" err="1" smtClean="0"/>
              <a:t>thứ</a:t>
            </a:r>
            <a:r>
              <a:rPr lang="en-US" sz="2000" dirty="0" smtClean="0"/>
              <a:t> </a:t>
            </a:r>
            <a:r>
              <a:rPr lang="en-US" sz="2000" dirty="0" err="1" smtClean="0"/>
              <a:t>tự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i="1" dirty="0"/>
              <a:t>X</a:t>
            </a:r>
            <a:r>
              <a:rPr lang="en-US" sz="2000" baseline="-25000" dirty="0"/>
              <a:t>1</a:t>
            </a:r>
            <a:r>
              <a:rPr lang="en-US" sz="2000" dirty="0"/>
              <a:t>, </a:t>
            </a:r>
            <a:r>
              <a:rPr lang="en-US" sz="2000" i="1" dirty="0"/>
              <a:t>X</a:t>
            </a:r>
            <a:r>
              <a:rPr lang="en-US" sz="2000" baseline="-25000" dirty="0"/>
              <a:t>2</a:t>
            </a:r>
            <a:r>
              <a:rPr lang="en-US" sz="2000" dirty="0"/>
              <a:t>, . . ., </a:t>
            </a:r>
            <a:r>
              <a:rPr lang="en-US" sz="2000" i="1" dirty="0" err="1" smtClean="0"/>
              <a:t>X</a:t>
            </a:r>
            <a:r>
              <a:rPr lang="en-US" sz="2000" i="1" baseline="-25000" dirty="0" err="1" smtClean="0"/>
              <a:t>n</a:t>
            </a:r>
            <a:r>
              <a:rPr lang="en-US" sz="2000" dirty="0" smtClean="0"/>
              <a:t>), </a:t>
            </a:r>
            <a:r>
              <a:rPr lang="en-US" sz="2000" dirty="0" err="1" smtClean="0"/>
              <a:t>với</a:t>
            </a:r>
            <a:r>
              <a:rPr lang="en-US" sz="2000" dirty="0" smtClean="0"/>
              <a:t> </a:t>
            </a:r>
            <a:r>
              <a:rPr lang="en-US" sz="2000" dirty="0" err="1" smtClean="0"/>
              <a:t>mỗi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i="1" dirty="0" err="1" smtClean="0"/>
              <a:t>X</a:t>
            </a:r>
            <a:r>
              <a:rPr lang="en-US" sz="2000" i="1" baseline="-25000" dirty="0" err="1" smtClean="0"/>
              <a:t>k</a:t>
            </a:r>
            <a:endParaRPr lang="en-US" sz="2000" i="1" baseline="-25000" dirty="0" smtClean="0"/>
          </a:p>
          <a:p>
            <a:pPr lvl="2"/>
            <a:r>
              <a:rPr lang="en-US" dirty="0" err="1" smtClean="0"/>
              <a:t>Duyệt</a:t>
            </a:r>
            <a:r>
              <a:rPr lang="en-US" dirty="0" smtClean="0"/>
              <a:t> </a:t>
            </a:r>
            <a:r>
              <a:rPr lang="en-US" dirty="0" err="1" smtClean="0"/>
              <a:t>lần</a:t>
            </a:r>
            <a:r>
              <a:rPr lang="en-US" dirty="0" smtClean="0"/>
              <a:t> </a:t>
            </a:r>
            <a:r>
              <a:rPr lang="en-US" dirty="0" err="1" smtClean="0"/>
              <a:t>lượt</a:t>
            </a:r>
            <a:r>
              <a:rPr lang="en-US" dirty="0" smtClean="0"/>
              <a:t> qua </a:t>
            </a:r>
            <a:r>
              <a:rPr lang="en-US" dirty="0" err="1" smtClean="0"/>
              <a:t>tất</a:t>
            </a:r>
            <a:r>
              <a:rPr lang="en-US" dirty="0" smtClean="0"/>
              <a:t> </a:t>
            </a:r>
            <a:r>
              <a:rPr lang="en-US" dirty="0" err="1" smtClean="0"/>
              <a:t>cả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giá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gán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i="1" dirty="0" err="1" smtClean="0"/>
              <a:t>X</a:t>
            </a:r>
            <a:r>
              <a:rPr lang="en-US" i="1" baseline="-25000" dirty="0" err="1" smtClean="0"/>
              <a:t>k</a:t>
            </a:r>
            <a:r>
              <a:rPr lang="en-US" i="1" dirty="0" smtClean="0"/>
              <a:t>,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mỗi</a:t>
            </a:r>
            <a:r>
              <a:rPr lang="en-US" dirty="0" smtClean="0"/>
              <a:t> </a:t>
            </a:r>
            <a:r>
              <a:rPr lang="en-US" dirty="0" err="1" smtClean="0"/>
              <a:t>giá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i="1" dirty="0" smtClean="0"/>
              <a:t>v </a:t>
            </a:r>
            <a:endParaRPr lang="en-US" i="1" baseline="-25000" dirty="0" smtClean="0"/>
          </a:p>
          <a:p>
            <a:pPr lvl="3"/>
            <a:r>
              <a:rPr lang="en-US" sz="2000" dirty="0" err="1" smtClean="0"/>
              <a:t>Kiểm</a:t>
            </a:r>
            <a:r>
              <a:rPr lang="en-US" sz="2000" dirty="0" smtClean="0"/>
              <a:t> </a:t>
            </a:r>
            <a:r>
              <a:rPr lang="en-US" sz="2000" dirty="0" err="1" smtClean="0"/>
              <a:t>tra</a:t>
            </a:r>
            <a:r>
              <a:rPr lang="en-US" sz="2000" dirty="0" smtClean="0"/>
              <a:t> </a:t>
            </a:r>
            <a:r>
              <a:rPr lang="en-US" sz="2000" dirty="0" err="1" smtClean="0"/>
              <a:t>ràng</a:t>
            </a:r>
            <a:r>
              <a:rPr lang="en-US" sz="2000" dirty="0" smtClean="0"/>
              <a:t> </a:t>
            </a:r>
            <a:r>
              <a:rPr lang="en-US" sz="2000" dirty="0" err="1" smtClean="0"/>
              <a:t>buộc</a:t>
            </a:r>
            <a:endParaRPr lang="en-US" sz="2000" dirty="0" smtClean="0"/>
          </a:p>
          <a:p>
            <a:pPr lvl="3"/>
            <a:r>
              <a:rPr lang="en-US" sz="2000" dirty="0" err="1" smtClean="0"/>
              <a:t>Gán</a:t>
            </a:r>
            <a:r>
              <a:rPr lang="en-US" sz="2000" dirty="0" smtClean="0"/>
              <a:t> </a:t>
            </a:r>
            <a:r>
              <a:rPr lang="en-US" sz="2000" dirty="0" err="1" smtClean="0"/>
              <a:t>cho</a:t>
            </a:r>
            <a:r>
              <a:rPr lang="en-US" sz="2000" dirty="0" smtClean="0"/>
              <a:t> </a:t>
            </a:r>
            <a:r>
              <a:rPr lang="en-US" sz="2000" i="1" dirty="0" err="1" smtClean="0"/>
              <a:t>X</a:t>
            </a:r>
            <a:r>
              <a:rPr lang="en-US" sz="2000" i="1" baseline="-25000" dirty="0" err="1" smtClean="0"/>
              <a:t>k</a:t>
            </a:r>
            <a:endParaRPr lang="en-US" sz="2000" i="1" baseline="-25000" dirty="0" smtClean="0"/>
          </a:p>
          <a:p>
            <a:pPr lvl="3"/>
            <a:r>
              <a:rPr lang="en-US" sz="2000" dirty="0" err="1" smtClean="0"/>
              <a:t>Nếu</a:t>
            </a:r>
            <a:r>
              <a:rPr lang="en-US" sz="2000" dirty="0" smtClean="0"/>
              <a:t> </a:t>
            </a:r>
            <a:r>
              <a:rPr lang="en-US" sz="2000" i="1" dirty="0" smtClean="0"/>
              <a:t>k</a:t>
            </a:r>
            <a:r>
              <a:rPr lang="en-US" sz="2000" dirty="0" smtClean="0"/>
              <a:t> = </a:t>
            </a:r>
            <a:r>
              <a:rPr lang="en-US" sz="2000" i="1" dirty="0" smtClean="0"/>
              <a:t>n</a:t>
            </a:r>
            <a:r>
              <a:rPr lang="en-US" sz="2000" dirty="0" smtClean="0"/>
              <a:t> </a:t>
            </a:r>
            <a:r>
              <a:rPr lang="en-US" sz="2000" dirty="0" err="1" smtClean="0"/>
              <a:t>thì</a:t>
            </a:r>
            <a:r>
              <a:rPr lang="en-US" sz="2000" dirty="0" smtClean="0"/>
              <a:t> </a:t>
            </a:r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nhận</a:t>
            </a:r>
            <a:r>
              <a:rPr lang="en-US" sz="2000" dirty="0" smtClean="0"/>
              <a:t> </a:t>
            </a:r>
            <a:r>
              <a:rPr lang="en-US" sz="2000" dirty="0" err="1" smtClean="0"/>
              <a:t>một</a:t>
            </a:r>
            <a:r>
              <a:rPr lang="en-US" sz="2000" dirty="0" smtClean="0"/>
              <a:t> </a:t>
            </a:r>
            <a:r>
              <a:rPr lang="en-US" sz="2000" dirty="0" err="1" smtClean="0"/>
              <a:t>phương</a:t>
            </a:r>
            <a:r>
              <a:rPr lang="en-US" sz="2000" dirty="0" smtClean="0"/>
              <a:t> </a:t>
            </a:r>
            <a:r>
              <a:rPr lang="en-US" sz="2000" dirty="0" err="1" smtClean="0"/>
              <a:t>án</a:t>
            </a:r>
            <a:endParaRPr lang="en-US" sz="2000" dirty="0" smtClean="0"/>
          </a:p>
          <a:p>
            <a:pPr lvl="3"/>
            <a:r>
              <a:rPr lang="en-US" sz="2000" dirty="0" err="1" smtClean="0"/>
              <a:t>Ngược</a:t>
            </a:r>
            <a:r>
              <a:rPr lang="en-US" sz="2000" dirty="0" smtClean="0"/>
              <a:t> </a:t>
            </a:r>
            <a:r>
              <a:rPr lang="en-US" sz="2000" dirty="0" err="1" smtClean="0"/>
              <a:t>lại</a:t>
            </a:r>
            <a:r>
              <a:rPr lang="en-US" sz="2000" dirty="0" smtClean="0"/>
              <a:t>, </a:t>
            </a:r>
            <a:r>
              <a:rPr lang="en-US" sz="2000" dirty="0" err="1" smtClean="0"/>
              <a:t>xét</a:t>
            </a:r>
            <a:r>
              <a:rPr lang="en-US" sz="2000" dirty="0" smtClean="0"/>
              <a:t> </a:t>
            </a:r>
            <a:r>
              <a:rPr lang="en-US" sz="2000" dirty="0" err="1" smtClean="0"/>
              <a:t>tiếp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</a:t>
            </a:r>
            <a:r>
              <a:rPr lang="en-US" sz="2000" i="1" dirty="0" smtClean="0"/>
              <a:t>X</a:t>
            </a:r>
            <a:r>
              <a:rPr lang="en-US" sz="2000" i="1" baseline="-25000" dirty="0" smtClean="0"/>
              <a:t>k</a:t>
            </a:r>
            <a:r>
              <a:rPr lang="en-US" sz="2000" baseline="-25000" dirty="0" smtClean="0"/>
              <a:t>+1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0975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ĐỆ QUY QUAY LUI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C01DA63-77D8-4CFA-F60B-71E8FC03CEE3}"/>
              </a:ext>
            </a:extLst>
          </p:cNvPr>
          <p:cNvSpPr txBox="1"/>
          <p:nvPr/>
        </p:nvSpPr>
        <p:spPr>
          <a:xfrm>
            <a:off x="6850058" y="1439335"/>
            <a:ext cx="4970206" cy="4376583"/>
          </a:xfrm>
          <a:prstGeom prst="rect">
            <a:avLst/>
          </a:prstGeom>
          <a:noFill/>
          <a:ln>
            <a:solidFill>
              <a:schemeClr val="tx2">
                <a:lumMod val="90000"/>
                <a:lumOff val="10000"/>
              </a:schemeClr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try(</a:t>
            </a:r>
            <a:r>
              <a:rPr lang="en-US" altLang="en-US" sz="1400" b="1" i="1" dirty="0">
                <a:latin typeface="Consolas" panose="020B0609020204030204" pitchFamily="49" charset="0"/>
                <a:ea typeface="MS PGothic"/>
                <a:cs typeface="Arial"/>
              </a:rPr>
              <a:t>k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){ // </a:t>
            </a:r>
            <a:r>
              <a:rPr lang="en-US" altLang="en-US" sz="1400" b="1" dirty="0" err="1">
                <a:latin typeface="Consolas" panose="020B0609020204030204" pitchFamily="49" charset="0"/>
                <a:ea typeface="MS PGothic"/>
                <a:cs typeface="Arial"/>
              </a:rPr>
              <a:t>thử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dirty="0" err="1">
                <a:latin typeface="Consolas" panose="020B0609020204030204" pitchFamily="49" charset="0"/>
                <a:ea typeface="MS PGothic"/>
                <a:cs typeface="Arial"/>
              </a:rPr>
              <a:t>các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dirty="0" err="1">
                <a:latin typeface="Consolas" panose="020B0609020204030204" pitchFamily="49" charset="0"/>
                <a:ea typeface="MS PGothic"/>
                <a:cs typeface="Arial"/>
              </a:rPr>
              <a:t>giá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dirty="0" err="1">
                <a:latin typeface="Consolas" panose="020B0609020204030204" pitchFamily="49" charset="0"/>
                <a:ea typeface="MS PGothic"/>
                <a:cs typeface="Arial"/>
              </a:rPr>
              <a:t>trị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dirty="0" err="1">
                <a:latin typeface="Consolas" panose="020B0609020204030204" pitchFamily="49" charset="0"/>
                <a:ea typeface="MS PGothic"/>
                <a:cs typeface="Arial"/>
              </a:rPr>
              <a:t>có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dirty="0" err="1">
                <a:latin typeface="Consolas" panose="020B0609020204030204" pitchFamily="49" charset="0"/>
                <a:ea typeface="MS PGothic"/>
                <a:cs typeface="Arial"/>
              </a:rPr>
              <a:t>thể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dirty="0" err="1">
                <a:latin typeface="Consolas" panose="020B0609020204030204" pitchFamily="49" charset="0"/>
                <a:ea typeface="MS PGothic"/>
                <a:cs typeface="Arial"/>
              </a:rPr>
              <a:t>gán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dirty="0" err="1">
                <a:latin typeface="Consolas" panose="020B0609020204030204" pitchFamily="49" charset="0"/>
                <a:ea typeface="MS PGothic"/>
                <a:cs typeface="Arial"/>
              </a:rPr>
              <a:t>cho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i="1" dirty="0" err="1" smtClean="0">
                <a:latin typeface="Consolas" panose="020B0609020204030204" pitchFamily="49" charset="0"/>
                <a:ea typeface="MS PGothic"/>
                <a:cs typeface="Arial"/>
              </a:rPr>
              <a:t>X</a:t>
            </a:r>
            <a:r>
              <a:rPr lang="en-US" altLang="en-US" sz="1400" b="1" i="1" baseline="-25000" dirty="0" err="1" smtClean="0">
                <a:latin typeface="Consolas" panose="020B0609020204030204" pitchFamily="49" charset="0"/>
                <a:ea typeface="MS PGothic"/>
                <a:cs typeface="Arial"/>
              </a:rPr>
              <a:t>k</a:t>
            </a:r>
            <a:endParaRPr lang="en-US" altLang="en-US" sz="1400" b="1" baseline="-25000" dirty="0">
              <a:latin typeface="Consolas" panose="020B0609020204030204" pitchFamily="49" charset="0"/>
              <a:ea typeface="MS PGothic"/>
              <a:cs typeface="Arial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  for </a:t>
            </a:r>
            <a:r>
              <a:rPr lang="en-US" altLang="en-US" sz="1400" b="1" i="1" dirty="0">
                <a:latin typeface="Consolas" panose="020B0609020204030204" pitchFamily="49" charset="0"/>
                <a:ea typeface="MS PGothic"/>
                <a:cs typeface="Arial"/>
              </a:rPr>
              <a:t>v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in </a:t>
            </a:r>
            <a:r>
              <a:rPr lang="en-US" altLang="en-US" sz="1400" b="1" i="1" dirty="0" err="1" smtClean="0">
                <a:latin typeface="Consolas" panose="020B0609020204030204" pitchFamily="49" charset="0"/>
                <a:ea typeface="MS PGothic"/>
                <a:cs typeface="Arial"/>
              </a:rPr>
              <a:t>A</a:t>
            </a:r>
            <a:r>
              <a:rPr lang="en-US" altLang="en-US" sz="1400" b="1" i="1" baseline="-25000" dirty="0" err="1" smtClean="0">
                <a:latin typeface="Consolas" panose="020B0609020204030204" pitchFamily="49" charset="0"/>
                <a:ea typeface="MS PGothic"/>
                <a:cs typeface="Arial"/>
              </a:rPr>
              <a:t>k</a:t>
            </a:r>
            <a:r>
              <a:rPr lang="en-US" altLang="en-US" sz="1400" b="1" dirty="0" smtClean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do {</a:t>
            </a: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     if check(</a:t>
            </a:r>
            <a:r>
              <a:rPr lang="en-US" altLang="en-US" sz="1400" b="1" i="1" dirty="0" err="1">
                <a:latin typeface="Consolas" panose="020B0609020204030204" pitchFamily="49" charset="0"/>
                <a:ea typeface="MS PGothic"/>
                <a:cs typeface="Arial"/>
              </a:rPr>
              <a:t>v,k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){</a:t>
            </a: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        </a:t>
            </a:r>
            <a:r>
              <a:rPr lang="en-US" altLang="en-US" sz="1400" b="1" i="1" dirty="0" err="1" smtClean="0">
                <a:latin typeface="Consolas" panose="020B0609020204030204" pitchFamily="49" charset="0"/>
                <a:ea typeface="MS PGothic"/>
                <a:cs typeface="Arial"/>
              </a:rPr>
              <a:t>X</a:t>
            </a:r>
            <a:r>
              <a:rPr lang="en-US" altLang="en-US" sz="1400" b="1" i="1" baseline="-25000" dirty="0" err="1" smtClean="0">
                <a:latin typeface="Consolas" panose="020B0609020204030204" pitchFamily="49" charset="0"/>
                <a:ea typeface="MS PGothic"/>
                <a:cs typeface="Arial"/>
              </a:rPr>
              <a:t>k</a:t>
            </a:r>
            <a:r>
              <a:rPr lang="en-US" altLang="en-US" sz="1400" b="1" dirty="0" smtClean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= </a:t>
            </a:r>
            <a:r>
              <a:rPr lang="en-US" altLang="en-US" sz="1400" b="1" i="1" dirty="0">
                <a:latin typeface="Consolas" panose="020B0609020204030204" pitchFamily="49" charset="0"/>
                <a:ea typeface="MS PGothic"/>
                <a:cs typeface="Arial"/>
              </a:rPr>
              <a:t>v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;</a:t>
            </a: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        [Update a data structure </a:t>
            </a:r>
            <a:r>
              <a:rPr lang="en-US" altLang="en-US" sz="1400" b="1" i="1" dirty="0">
                <a:latin typeface="Consolas" panose="020B0609020204030204" pitchFamily="49" charset="0"/>
                <a:ea typeface="MS PGothic"/>
                <a:cs typeface="Arial"/>
              </a:rPr>
              <a:t>D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]</a:t>
            </a: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        if </a:t>
            </a:r>
            <a:r>
              <a:rPr lang="en-US" altLang="en-US" sz="1400" b="1" i="1" dirty="0">
                <a:latin typeface="Consolas" panose="020B0609020204030204" pitchFamily="49" charset="0"/>
                <a:ea typeface="MS PGothic"/>
                <a:cs typeface="Arial"/>
              </a:rPr>
              <a:t>k = n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then solution();</a:t>
            </a: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        else </a:t>
            </a:r>
            <a:r>
              <a:rPr lang="en-US" altLang="en-US" sz="1400" b="1" dirty="0" smtClean="0">
                <a:latin typeface="Consolas" panose="020B0609020204030204" pitchFamily="49" charset="0"/>
                <a:ea typeface="MS PGothic"/>
                <a:cs typeface="Arial"/>
              </a:rPr>
              <a:t>{</a:t>
            </a: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dirty="0" smtClean="0">
                <a:latin typeface="Consolas" panose="020B0609020204030204" pitchFamily="49" charset="0"/>
                <a:ea typeface="MS PGothic"/>
                <a:cs typeface="Arial"/>
              </a:rPr>
              <a:t>           try(</a:t>
            </a:r>
            <a:r>
              <a:rPr lang="en-US" altLang="en-US" sz="1400" b="1" i="1" dirty="0" smtClean="0">
                <a:latin typeface="Consolas" panose="020B0609020204030204" pitchFamily="49" charset="0"/>
                <a:ea typeface="MS PGothic"/>
                <a:cs typeface="Arial"/>
              </a:rPr>
              <a:t>k</a:t>
            </a:r>
            <a:r>
              <a:rPr lang="en-US" altLang="en-US" sz="1400" b="1" dirty="0" smtClean="0">
                <a:latin typeface="Consolas" panose="020B0609020204030204" pitchFamily="49" charset="0"/>
                <a:ea typeface="MS PGothic"/>
                <a:cs typeface="Arial"/>
              </a:rPr>
              <a:t>+1);</a:t>
            </a: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 </a:t>
            </a:r>
            <a:r>
              <a:rPr lang="en-US" altLang="en-US" sz="1400" b="1" dirty="0" smtClean="0">
                <a:latin typeface="Consolas" panose="020B0609020204030204" pitchFamily="49" charset="0"/>
                <a:ea typeface="MS PGothic"/>
                <a:cs typeface="Arial"/>
              </a:rPr>
              <a:t>       }</a:t>
            </a:r>
            <a:endParaRPr lang="en-US" altLang="en-US" sz="1400" b="1" dirty="0">
              <a:latin typeface="Consolas" panose="020B0609020204030204" pitchFamily="49" charset="0"/>
              <a:ea typeface="MS PGothic"/>
              <a:cs typeface="Arial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        [Recover the data structure </a:t>
            </a:r>
            <a:r>
              <a:rPr lang="en-US" altLang="en-US" sz="1400" b="1" i="1" dirty="0">
                <a:latin typeface="Consolas" panose="020B0609020204030204" pitchFamily="49" charset="0"/>
                <a:ea typeface="MS PGothic"/>
                <a:cs typeface="Arial"/>
              </a:rPr>
              <a:t>D</a:t>
            </a: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]</a:t>
            </a: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     }</a:t>
            </a: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  } </a:t>
            </a:r>
            <a:endParaRPr lang="en-US" altLang="en-US" sz="1400" b="1" dirty="0">
              <a:latin typeface="Consolas" panose="020B0609020204030204" pitchFamily="49" charset="0"/>
              <a:ea typeface="MS PGothic" panose="020B0600070205080204" pitchFamily="34" charset="-128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en-US" sz="1400" b="1" dirty="0">
                <a:latin typeface="Consolas" panose="020B0609020204030204" pitchFamily="49" charset="0"/>
                <a:ea typeface="MS PGothic"/>
                <a:cs typeface="Arial"/>
              </a:rPr>
              <a:t>}</a:t>
            </a:r>
            <a:endParaRPr lang="vi-VN" altLang="en-US" sz="1400" b="1" dirty="0">
              <a:latin typeface="Consolas" panose="020B0609020204030204" pitchFamily="49" charset="0"/>
              <a:ea typeface="MS PGothic"/>
              <a:cs typeface="Arial"/>
            </a:endParaRPr>
          </a:p>
        </p:txBody>
      </p:sp>
      <p:sp>
        <p:nvSpPr>
          <p:cNvPr id="7" name="Oval 6"/>
          <p:cNvSpPr/>
          <p:nvPr/>
        </p:nvSpPr>
        <p:spPr>
          <a:xfrm>
            <a:off x="3075805" y="1222366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1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1202938" y="2176099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2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2679198" y="2176099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3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372370" y="2176099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85994" y="3545576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666560" y="3544229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394863" y="3544229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557885" y="3544229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68709" y="5009122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045297" y="5009122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044858" y="5009122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4078059" y="5009122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stCxn id="7" idx="2"/>
            <a:endCxn id="8" idx="7"/>
          </p:cNvCxnSpPr>
          <p:nvPr/>
        </p:nvCxnSpPr>
        <p:spPr>
          <a:xfrm flipH="1">
            <a:off x="1438025" y="1365585"/>
            <a:ext cx="1637780" cy="852462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7" idx="3"/>
            <a:endCxn id="9" idx="0"/>
          </p:cNvCxnSpPr>
          <p:nvPr/>
        </p:nvCxnSpPr>
        <p:spPr>
          <a:xfrm flipH="1">
            <a:off x="2816909" y="1466856"/>
            <a:ext cx="299231" cy="709243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7" idx="6"/>
            <a:endCxn id="10" idx="1"/>
          </p:cNvCxnSpPr>
          <p:nvPr/>
        </p:nvCxnSpPr>
        <p:spPr>
          <a:xfrm>
            <a:off x="3351227" y="1365585"/>
            <a:ext cx="2061478" cy="852462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3"/>
          </p:cNvCxnSpPr>
          <p:nvPr/>
        </p:nvCxnSpPr>
        <p:spPr>
          <a:xfrm flipH="1">
            <a:off x="1068512" y="2420589"/>
            <a:ext cx="174761" cy="330793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8" idx="5"/>
            <a:endCxn id="45" idx="0"/>
          </p:cNvCxnSpPr>
          <p:nvPr/>
        </p:nvCxnSpPr>
        <p:spPr>
          <a:xfrm>
            <a:off x="1438025" y="2420589"/>
            <a:ext cx="198906" cy="368917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9" idx="3"/>
          </p:cNvCxnSpPr>
          <p:nvPr/>
        </p:nvCxnSpPr>
        <p:spPr>
          <a:xfrm flipH="1">
            <a:off x="2663366" y="2420589"/>
            <a:ext cx="56167" cy="358309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9" idx="5"/>
          </p:cNvCxnSpPr>
          <p:nvPr/>
        </p:nvCxnSpPr>
        <p:spPr>
          <a:xfrm>
            <a:off x="2914285" y="2420589"/>
            <a:ext cx="204257" cy="358309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1" idx="3"/>
            <a:endCxn id="56" idx="0"/>
          </p:cNvCxnSpPr>
          <p:nvPr/>
        </p:nvCxnSpPr>
        <p:spPr>
          <a:xfrm flipH="1">
            <a:off x="426292" y="3790066"/>
            <a:ext cx="200037" cy="466810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1" idx="5"/>
            <a:endCxn id="59" idx="0"/>
          </p:cNvCxnSpPr>
          <p:nvPr/>
        </p:nvCxnSpPr>
        <p:spPr>
          <a:xfrm>
            <a:off x="821081" y="3790066"/>
            <a:ext cx="227138" cy="445836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4" idx="3"/>
          </p:cNvCxnSpPr>
          <p:nvPr/>
        </p:nvCxnSpPr>
        <p:spPr>
          <a:xfrm flipH="1">
            <a:off x="3459863" y="3788719"/>
            <a:ext cx="138357" cy="425535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14" idx="5"/>
          </p:cNvCxnSpPr>
          <p:nvPr/>
        </p:nvCxnSpPr>
        <p:spPr>
          <a:xfrm>
            <a:off x="3792972" y="3788719"/>
            <a:ext cx="172610" cy="425535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598221" y="2176098"/>
            <a:ext cx="617550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478360" y="4314937"/>
            <a:ext cx="1476260" cy="374573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 .    .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938539" y="889181"/>
            <a:ext cx="825376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i="1" dirty="0"/>
              <a:t>t</a:t>
            </a:r>
            <a:r>
              <a:rPr lang="en-US" i="1" dirty="0" smtClean="0"/>
              <a:t>ry</a:t>
            </a:r>
            <a:r>
              <a:rPr lang="en-US" dirty="0" smtClean="0"/>
              <a:t>(1)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75039" y="1734922"/>
            <a:ext cx="825376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i="1" dirty="0" smtClean="0"/>
              <a:t>try</a:t>
            </a:r>
            <a:r>
              <a:rPr lang="en-US" dirty="0" smtClean="0"/>
              <a:t>(2)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804188" y="1856573"/>
            <a:ext cx="825376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i="1" dirty="0" smtClean="0"/>
              <a:t>try</a:t>
            </a:r>
            <a:r>
              <a:rPr lang="en-US" dirty="0" smtClean="0"/>
              <a:t>(2)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235104" y="1753592"/>
            <a:ext cx="825376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i="1" dirty="0" smtClean="0"/>
              <a:t>try</a:t>
            </a:r>
            <a:r>
              <a:rPr lang="en-US" dirty="0" smtClean="0"/>
              <a:t>(2)</a:t>
            </a:r>
          </a:p>
        </p:txBody>
      </p:sp>
      <p:cxnSp>
        <p:nvCxnSpPr>
          <p:cNvPr id="37" name="Straight Connector 36"/>
          <p:cNvCxnSpPr/>
          <p:nvPr/>
        </p:nvCxnSpPr>
        <p:spPr>
          <a:xfrm flipH="1">
            <a:off x="5259192" y="2420589"/>
            <a:ext cx="181221" cy="311384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0" idx="5"/>
          </p:cNvCxnSpPr>
          <p:nvPr/>
        </p:nvCxnSpPr>
        <p:spPr>
          <a:xfrm>
            <a:off x="5607457" y="2420589"/>
            <a:ext cx="226737" cy="330793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315958" y="3502782"/>
            <a:ext cx="1271235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425858" y="3131662"/>
            <a:ext cx="825376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i="1" dirty="0" smtClean="0"/>
              <a:t>try</a:t>
            </a:r>
            <a:r>
              <a:rPr lang="en-US" dirty="0" smtClean="0"/>
              <a:t>(</a:t>
            </a:r>
            <a:r>
              <a:rPr lang="en-US" i="1" dirty="0" smtClean="0"/>
              <a:t>k</a:t>
            </a:r>
            <a:r>
              <a:rPr lang="en-US" dirty="0" smtClean="0"/>
              <a:t>)</a:t>
            </a:r>
          </a:p>
        </p:txBody>
      </p:sp>
      <p:sp>
        <p:nvSpPr>
          <p:cNvPr id="41" name="Oval 40"/>
          <p:cNvSpPr/>
          <p:nvPr/>
        </p:nvSpPr>
        <p:spPr>
          <a:xfrm>
            <a:off x="4845784" y="3603552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202283" y="3586177"/>
            <a:ext cx="275422" cy="286438"/>
          </a:xfrm>
          <a:prstGeom prst="ellipse">
            <a:avLst/>
          </a:prstGeom>
          <a:solidFill>
            <a:srgbClr val="002060"/>
          </a:solidFill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5737557" y="2698482"/>
            <a:ext cx="617550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3398588" y="3285904"/>
            <a:ext cx="204257" cy="358309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1328156" y="2789506"/>
            <a:ext cx="617550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cxnSp>
        <p:nvCxnSpPr>
          <p:cNvPr id="46" name="Straight Connector 45"/>
          <p:cNvCxnSpPr/>
          <p:nvPr/>
        </p:nvCxnSpPr>
        <p:spPr>
          <a:xfrm flipH="1">
            <a:off x="2530814" y="3173601"/>
            <a:ext cx="56167" cy="358309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41890" y="2751382"/>
            <a:ext cx="617550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930053" y="2731973"/>
            <a:ext cx="602861" cy="373287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181903" y="2733300"/>
            <a:ext cx="617550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922427" y="2729152"/>
            <a:ext cx="617550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cxnSp>
        <p:nvCxnSpPr>
          <p:cNvPr id="51" name="Straight Connector 50"/>
          <p:cNvCxnSpPr/>
          <p:nvPr/>
        </p:nvCxnSpPr>
        <p:spPr>
          <a:xfrm flipH="1">
            <a:off x="4982153" y="3285904"/>
            <a:ext cx="107958" cy="328470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47" idx="2"/>
          </p:cNvCxnSpPr>
          <p:nvPr/>
        </p:nvCxnSpPr>
        <p:spPr>
          <a:xfrm flipH="1">
            <a:off x="695977" y="3120714"/>
            <a:ext cx="254688" cy="469788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6075975" y="3264485"/>
            <a:ext cx="226737" cy="330793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45" idx="2"/>
          </p:cNvCxnSpPr>
          <p:nvPr/>
        </p:nvCxnSpPr>
        <p:spPr>
          <a:xfrm>
            <a:off x="1636931" y="3158838"/>
            <a:ext cx="175206" cy="428341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3044858" y="4214254"/>
            <a:ext cx="617550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17517" y="4256876"/>
            <a:ext cx="617550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cxnSp>
        <p:nvCxnSpPr>
          <p:cNvPr id="57" name="Straight Connector 56"/>
          <p:cNvCxnSpPr/>
          <p:nvPr/>
        </p:nvCxnSpPr>
        <p:spPr>
          <a:xfrm>
            <a:off x="4037228" y="4595295"/>
            <a:ext cx="172610" cy="425535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>
            <a:off x="3204481" y="4583586"/>
            <a:ext cx="138357" cy="425535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739444" y="4235902"/>
            <a:ext cx="617550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715191" y="4214254"/>
            <a:ext cx="617550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indent="0" algn="l">
              <a:buNone/>
            </a:pPr>
            <a:r>
              <a:rPr lang="en-US" b="1" dirty="0" smtClean="0"/>
              <a:t>.  .  .</a:t>
            </a:r>
          </a:p>
        </p:txBody>
      </p:sp>
      <p:cxnSp>
        <p:nvCxnSpPr>
          <p:cNvPr id="61" name="Straight Connector 60"/>
          <p:cNvCxnSpPr/>
          <p:nvPr/>
        </p:nvCxnSpPr>
        <p:spPr>
          <a:xfrm>
            <a:off x="1155892" y="4681738"/>
            <a:ext cx="63536" cy="350156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56" idx="2"/>
          </p:cNvCxnSpPr>
          <p:nvPr/>
        </p:nvCxnSpPr>
        <p:spPr>
          <a:xfrm flipH="1">
            <a:off x="394271" y="4626208"/>
            <a:ext cx="32021" cy="391922"/>
          </a:xfrm>
          <a:prstGeom prst="line">
            <a:avLst/>
          </a:prstGeom>
          <a:ln w="254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6720346" y="928479"/>
            <a:ext cx="51793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solidFill>
                  <a:srgbClr val="FF0000"/>
                </a:solidFill>
                <a:latin typeface="Lato" panose="020F0502020204030203"/>
              </a:rPr>
              <a:t>Bài</a:t>
            </a:r>
            <a:r>
              <a:rPr lang="en-US" sz="2000" b="1" dirty="0" smtClean="0">
                <a:solidFill>
                  <a:srgbClr val="FF0000"/>
                </a:solidFill>
                <a:latin typeface="Lato" panose="020F0502020204030203"/>
              </a:rPr>
              <a:t> </a:t>
            </a:r>
            <a:r>
              <a:rPr lang="en-US" sz="2000" b="1" dirty="0" err="1" smtClean="0">
                <a:solidFill>
                  <a:srgbClr val="FF0000"/>
                </a:solidFill>
                <a:latin typeface="Lato" panose="020F0502020204030203"/>
              </a:rPr>
              <a:t>toán</a:t>
            </a:r>
            <a:r>
              <a:rPr lang="en-US" sz="2000" b="1" dirty="0" smtClean="0">
                <a:solidFill>
                  <a:srgbClr val="FF0000"/>
                </a:solidFill>
                <a:latin typeface="Lato" panose="020F0502020204030203"/>
              </a:rPr>
              <a:t> </a:t>
            </a:r>
            <a:r>
              <a:rPr lang="en-US" sz="2000" b="1" dirty="0" err="1" smtClean="0">
                <a:solidFill>
                  <a:srgbClr val="FF0000"/>
                </a:solidFill>
                <a:latin typeface="Lato" panose="020F0502020204030203"/>
              </a:rPr>
              <a:t>liệt</a:t>
            </a:r>
            <a:r>
              <a:rPr lang="en-US" sz="2000" b="1" dirty="0" smtClean="0">
                <a:solidFill>
                  <a:srgbClr val="FF0000"/>
                </a:solidFill>
                <a:latin typeface="Lato" panose="020F0502020204030203"/>
              </a:rPr>
              <a:t> </a:t>
            </a:r>
            <a:r>
              <a:rPr lang="en-US" sz="2000" b="1" dirty="0" err="1" smtClean="0">
                <a:solidFill>
                  <a:srgbClr val="FF0000"/>
                </a:solidFill>
                <a:latin typeface="Lato" panose="020F0502020204030203"/>
              </a:rPr>
              <a:t>kê</a:t>
            </a:r>
            <a:r>
              <a:rPr lang="en-US" sz="2000" b="1" dirty="0" smtClean="0">
                <a:solidFill>
                  <a:srgbClr val="FF0000"/>
                </a:solidFill>
                <a:latin typeface="Lato" panose="020F0502020204030203"/>
              </a:rPr>
              <a:t> </a:t>
            </a:r>
            <a:endParaRPr lang="en-US" sz="2000" b="1" dirty="0">
              <a:solidFill>
                <a:srgbClr val="FF0000"/>
              </a:solidFill>
              <a:latin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2315247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LIỆT KÊ XÂU NHỊ PHÂN ĐỘ DÀI </a:t>
            </a:r>
            <a:r>
              <a:rPr lang="en-US" i="1" dirty="0" smtClean="0"/>
              <a:t>n </a:t>
            </a:r>
            <a:r>
              <a:rPr lang="en-US" dirty="0" smtClean="0"/>
              <a:t>(P.02.05.01)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smtClean="0"/>
              <a:t>Cho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</a:t>
            </a:r>
            <a:r>
              <a:rPr lang="en-US" sz="2000" i="1" dirty="0" smtClean="0"/>
              <a:t>n</a:t>
            </a:r>
            <a:r>
              <a:rPr lang="en-US" sz="2000" dirty="0" smtClean="0"/>
              <a:t>.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viết</a:t>
            </a:r>
            <a:r>
              <a:rPr lang="en-US" sz="2000" dirty="0" smtClean="0"/>
              <a:t> </a:t>
            </a:r>
            <a:r>
              <a:rPr lang="en-US" sz="2000" dirty="0" err="1" smtClean="0"/>
              <a:t>chương</a:t>
            </a:r>
            <a:r>
              <a:rPr lang="en-US" sz="2000" dirty="0" smtClean="0"/>
              <a:t> </a:t>
            </a:r>
            <a:r>
              <a:rPr lang="en-US" sz="2000" dirty="0" err="1" smtClean="0"/>
              <a:t>trình</a:t>
            </a:r>
            <a:r>
              <a:rPr lang="en-US" sz="2000" dirty="0" smtClean="0"/>
              <a:t> </a:t>
            </a:r>
            <a:r>
              <a:rPr lang="en-US" sz="2000" dirty="0" err="1" smtClean="0"/>
              <a:t>liệt</a:t>
            </a:r>
            <a:r>
              <a:rPr lang="en-US" sz="2000" dirty="0" smtClean="0"/>
              <a:t> </a:t>
            </a:r>
            <a:r>
              <a:rPr lang="en-US" sz="2000" dirty="0" err="1" smtClean="0"/>
              <a:t>kê</a:t>
            </a:r>
            <a:r>
              <a:rPr lang="en-US" sz="2000" dirty="0" smtClean="0"/>
              <a:t> </a:t>
            </a:r>
            <a:r>
              <a:rPr lang="en-US" sz="2000" dirty="0" err="1" smtClean="0"/>
              <a:t>tất</a:t>
            </a:r>
            <a:r>
              <a:rPr lang="en-US" sz="2000" dirty="0" smtClean="0"/>
              <a:t> </a:t>
            </a:r>
            <a:r>
              <a:rPr lang="en-US" sz="2000" dirty="0" err="1" smtClean="0"/>
              <a:t>cả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xâu</a:t>
            </a:r>
            <a:r>
              <a:rPr lang="en-US" sz="2000" dirty="0" smtClean="0"/>
              <a:t> </a:t>
            </a:r>
            <a:r>
              <a:rPr lang="en-US" sz="2000" dirty="0" err="1" smtClean="0"/>
              <a:t>nhị</a:t>
            </a:r>
            <a:r>
              <a:rPr lang="en-US" sz="2000" dirty="0" smtClean="0"/>
              <a:t> </a:t>
            </a:r>
            <a:r>
              <a:rPr lang="en-US" sz="2000" dirty="0" err="1" smtClean="0"/>
              <a:t>phân</a:t>
            </a:r>
            <a:r>
              <a:rPr lang="en-US" sz="2000" dirty="0" smtClean="0"/>
              <a:t> </a:t>
            </a:r>
            <a:r>
              <a:rPr lang="en-US" sz="2000" dirty="0" err="1" smtClean="0"/>
              <a:t>độ</a:t>
            </a:r>
            <a:r>
              <a:rPr lang="en-US" sz="2000" dirty="0" smtClean="0"/>
              <a:t> </a:t>
            </a:r>
            <a:r>
              <a:rPr lang="en-US" sz="2000" dirty="0" err="1" smtClean="0"/>
              <a:t>dài</a:t>
            </a:r>
            <a:r>
              <a:rPr lang="en-US" sz="2000" dirty="0" smtClean="0"/>
              <a:t> n </a:t>
            </a:r>
            <a:r>
              <a:rPr lang="en-US" sz="2000" dirty="0" err="1" smtClean="0"/>
              <a:t>theo</a:t>
            </a:r>
            <a:r>
              <a:rPr lang="en-US" sz="2000" dirty="0" smtClean="0"/>
              <a:t> </a:t>
            </a:r>
            <a:r>
              <a:rPr lang="en-US" sz="2000" dirty="0" err="1" smtClean="0"/>
              <a:t>thứ</a:t>
            </a:r>
            <a:r>
              <a:rPr lang="en-US" sz="2000" dirty="0" smtClean="0"/>
              <a:t> </a:t>
            </a:r>
            <a:r>
              <a:rPr lang="en-US" sz="2000" dirty="0" err="1" smtClean="0"/>
              <a:t>tự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dirty="0" err="1" smtClean="0"/>
              <a:t>điển</a:t>
            </a:r>
            <a:r>
              <a:rPr lang="en-US" sz="2000" dirty="0" smtClean="0"/>
              <a:t>.</a:t>
            </a:r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1: </a:t>
            </a:r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</a:t>
            </a:r>
            <a:r>
              <a:rPr lang="en-US" sz="2000" i="1" dirty="0" smtClean="0"/>
              <a:t>n</a:t>
            </a:r>
            <a:r>
              <a:rPr lang="en-US" sz="2000" dirty="0" smtClean="0"/>
              <a:t> (1 &lt;= </a:t>
            </a:r>
            <a:r>
              <a:rPr lang="en-US" sz="2000" i="1" dirty="0" smtClean="0"/>
              <a:t>n</a:t>
            </a:r>
            <a:r>
              <a:rPr lang="en-US" sz="2000" dirty="0" smtClean="0"/>
              <a:t> &lt;= 20)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ra</a:t>
            </a:r>
            <a:r>
              <a:rPr lang="en-US" sz="2000" dirty="0" smtClean="0"/>
              <a:t> </a:t>
            </a:r>
            <a:r>
              <a:rPr lang="en-US" sz="2000" dirty="0" err="1" smtClean="0"/>
              <a:t>trên</a:t>
            </a:r>
            <a:r>
              <a:rPr lang="en-US" sz="2000" dirty="0" smtClean="0"/>
              <a:t> </a:t>
            </a:r>
            <a:r>
              <a:rPr lang="en-US" sz="2000" dirty="0" err="1" smtClean="0"/>
              <a:t>mỗi</a:t>
            </a:r>
            <a:r>
              <a:rPr lang="en-US" sz="2000" dirty="0" smtClean="0"/>
              <a:t> </a:t>
            </a:r>
            <a:r>
              <a:rPr lang="en-US" sz="2000" dirty="0" err="1" smtClean="0"/>
              <a:t>dòng</a:t>
            </a:r>
            <a:r>
              <a:rPr lang="en-US" sz="2000" dirty="0" smtClean="0"/>
              <a:t> </a:t>
            </a:r>
            <a:r>
              <a:rPr lang="en-US" sz="2000" dirty="0" err="1" smtClean="0"/>
              <a:t>một</a:t>
            </a:r>
            <a:r>
              <a:rPr lang="en-US" sz="2000" dirty="0" smtClean="0"/>
              <a:t> </a:t>
            </a:r>
            <a:r>
              <a:rPr lang="en-US" sz="2000" dirty="0" err="1" smtClean="0"/>
              <a:t>xâu</a:t>
            </a:r>
            <a:r>
              <a:rPr lang="en-US" sz="2000" dirty="0" smtClean="0"/>
              <a:t> </a:t>
            </a:r>
            <a:r>
              <a:rPr lang="en-US" sz="2000" dirty="0" err="1" smtClean="0"/>
              <a:t>nhị</a:t>
            </a:r>
            <a:r>
              <a:rPr lang="en-US" sz="2000" dirty="0" smtClean="0"/>
              <a:t> </a:t>
            </a:r>
            <a:r>
              <a:rPr lang="en-US" sz="2000" dirty="0" err="1" smtClean="0"/>
              <a:t>phân</a:t>
            </a:r>
            <a:r>
              <a:rPr lang="en-US" sz="2000" dirty="0" smtClean="0"/>
              <a:t> </a:t>
            </a:r>
            <a:r>
              <a:rPr lang="en-US" sz="2000" dirty="0" err="1" smtClean="0"/>
              <a:t>độ</a:t>
            </a:r>
            <a:r>
              <a:rPr lang="en-US" sz="2000" dirty="0" smtClean="0"/>
              <a:t> </a:t>
            </a:r>
            <a:r>
              <a:rPr lang="en-US" sz="2000" dirty="0" err="1" smtClean="0"/>
              <a:t>dài</a:t>
            </a:r>
            <a:r>
              <a:rPr lang="en-US" sz="2000" dirty="0" smtClean="0"/>
              <a:t> </a:t>
            </a:r>
            <a:r>
              <a:rPr lang="en-US" sz="2000" i="1" dirty="0" smtClean="0"/>
              <a:t>n</a:t>
            </a:r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093128"/>
              </p:ext>
            </p:extLst>
          </p:nvPr>
        </p:nvGraphicFramePr>
        <p:xfrm>
          <a:off x="1949807" y="3277931"/>
          <a:ext cx="8128000" cy="2656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000</a:t>
                      </a:r>
                    </a:p>
                    <a:p>
                      <a:r>
                        <a:rPr lang="en-US" dirty="0" smtClean="0"/>
                        <a:t>001</a:t>
                      </a:r>
                    </a:p>
                    <a:p>
                      <a:r>
                        <a:rPr lang="en-US" dirty="0" smtClean="0"/>
                        <a:t>010</a:t>
                      </a:r>
                    </a:p>
                    <a:p>
                      <a:r>
                        <a:rPr lang="en-US" dirty="0" smtClean="0"/>
                        <a:t>011</a:t>
                      </a:r>
                    </a:p>
                    <a:p>
                      <a:r>
                        <a:rPr lang="en-US" dirty="0" smtClean="0"/>
                        <a:t>100</a:t>
                      </a:r>
                    </a:p>
                    <a:p>
                      <a:r>
                        <a:rPr lang="en-US" dirty="0" smtClean="0"/>
                        <a:t>101</a:t>
                      </a:r>
                    </a:p>
                    <a:p>
                      <a:r>
                        <a:rPr lang="en-US" dirty="0" smtClean="0"/>
                        <a:t>110</a:t>
                      </a:r>
                    </a:p>
                    <a:p>
                      <a:r>
                        <a:rPr lang="en-US" dirty="0" smtClean="0"/>
                        <a:t>111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284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TOÁN LIỆT KÊ XÂU NHỊ PHÂN ĐỘ DÀI </a:t>
            </a:r>
            <a:r>
              <a:rPr lang="en-US" i="1" dirty="0" smtClean="0"/>
              <a:t>n –</a:t>
            </a:r>
            <a:r>
              <a:rPr lang="en-US" dirty="0" smtClean="0"/>
              <a:t> MÃ GIẢ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95855" y="1028627"/>
            <a:ext cx="3673893" cy="4494718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check(</a:t>
            </a:r>
            <a:r>
              <a:rPr lang="en-US" sz="1400" b="1" i="1" dirty="0" smtClean="0">
                <a:latin typeface="Consolas" panose="020B0609020204030204" pitchFamily="49" charset="0"/>
              </a:rPr>
              <a:t>v, k</a:t>
            </a:r>
            <a:r>
              <a:rPr lang="en-US" sz="1400" b="1" dirty="0" smtClean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return true; 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try(</a:t>
            </a:r>
            <a:r>
              <a:rPr lang="en-US" sz="1400" b="1" i="1" dirty="0" smtClean="0">
                <a:latin typeface="Consolas" panose="020B0609020204030204" pitchFamily="49" charset="0"/>
              </a:rPr>
              <a:t>k</a:t>
            </a:r>
            <a:r>
              <a:rPr lang="en-US" sz="1400" b="1" dirty="0" smtClean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 </a:t>
            </a:r>
            <a:r>
              <a:rPr lang="en-US" sz="1400" b="1" i="1" dirty="0" smtClean="0">
                <a:latin typeface="Consolas" panose="020B0609020204030204" pitchFamily="49" charset="0"/>
              </a:rPr>
              <a:t>v</a:t>
            </a:r>
            <a:r>
              <a:rPr lang="en-US" sz="1400" b="1" dirty="0" smtClean="0">
                <a:latin typeface="Consolas" panose="020B0609020204030204" pitchFamily="49" charset="0"/>
              </a:rPr>
              <a:t> = 0 to 1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if check(</a:t>
            </a:r>
            <a:r>
              <a:rPr lang="en-US" sz="1400" b="1" i="1" dirty="0" smtClean="0">
                <a:latin typeface="Consolas" panose="020B0609020204030204" pitchFamily="49" charset="0"/>
              </a:rPr>
              <a:t>v, k</a:t>
            </a:r>
            <a:r>
              <a:rPr lang="en-US" sz="1400" b="1" dirty="0" smtClean="0">
                <a:latin typeface="Consolas" panose="020B0609020204030204" pitchFamily="49" charset="0"/>
              </a:rPr>
              <a:t>)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  </a:t>
            </a:r>
            <a:r>
              <a:rPr lang="en-US" sz="1400" b="1" i="1" dirty="0" err="1" smtClean="0">
                <a:latin typeface="Consolas" panose="020B0609020204030204" pitchFamily="49" charset="0"/>
              </a:rPr>
              <a:t>X</a:t>
            </a:r>
            <a:r>
              <a:rPr lang="en-US" sz="1400" b="1" i="1" baseline="-25000" dirty="0" err="1" smtClean="0">
                <a:latin typeface="Consolas" panose="020B0609020204030204" pitchFamily="49" charset="0"/>
              </a:rPr>
              <a:t>k</a:t>
            </a:r>
            <a:r>
              <a:rPr lang="en-US" sz="1400" b="1" dirty="0" smtClean="0">
                <a:latin typeface="Consolas" panose="020B0609020204030204" pitchFamily="49" charset="0"/>
              </a:rPr>
              <a:t> = v;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  if </a:t>
            </a:r>
            <a:r>
              <a:rPr lang="en-US" sz="1400" b="1" i="1" dirty="0" smtClean="0">
                <a:latin typeface="Consolas" panose="020B0609020204030204" pitchFamily="49" charset="0"/>
              </a:rPr>
              <a:t>k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i="1" dirty="0" smtClean="0">
                <a:latin typeface="Consolas" panose="020B0609020204030204" pitchFamily="49" charset="0"/>
              </a:rPr>
              <a:t>n</a:t>
            </a:r>
            <a:r>
              <a:rPr lang="en-US" sz="1400" b="1" dirty="0" smtClean="0">
                <a:latin typeface="Consolas" panose="020B0609020204030204" pitchFamily="49" charset="0"/>
              </a:rPr>
              <a:t> then solution();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  else try(</a:t>
            </a:r>
            <a:r>
              <a:rPr lang="en-US" sz="1400" b="1" i="1" dirty="0" smtClean="0">
                <a:latin typeface="Consolas" panose="020B0609020204030204" pitchFamily="49" charset="0"/>
              </a:rPr>
              <a:t>k</a:t>
            </a:r>
            <a:r>
              <a:rPr lang="en-US" sz="1400" b="1" dirty="0" smtClean="0">
                <a:latin typeface="Consolas" panose="020B0609020204030204" pitchFamily="49" charset="0"/>
              </a:rPr>
              <a:t>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338737" y="1058844"/>
            <a:ext cx="6653190" cy="49091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 smtClean="0"/>
              <a:t>Biểu</a:t>
            </a:r>
            <a:r>
              <a:rPr lang="en-US" sz="2000" dirty="0" smtClean="0"/>
              <a:t> </a:t>
            </a:r>
            <a:r>
              <a:rPr lang="en-US" sz="2000" dirty="0" err="1" smtClean="0"/>
              <a:t>diễn</a:t>
            </a:r>
            <a:r>
              <a:rPr lang="en-US" sz="2000" dirty="0" smtClean="0"/>
              <a:t> </a:t>
            </a:r>
            <a:r>
              <a:rPr lang="en-US" sz="2000" dirty="0" err="1" smtClean="0"/>
              <a:t>lời</a:t>
            </a:r>
            <a:r>
              <a:rPr lang="en-US" sz="2000" dirty="0" smtClean="0"/>
              <a:t> </a:t>
            </a:r>
            <a:r>
              <a:rPr lang="en-US" sz="2000" dirty="0" err="1" smtClean="0"/>
              <a:t>giải</a:t>
            </a:r>
            <a:r>
              <a:rPr lang="en-US" sz="2000" dirty="0" smtClean="0"/>
              <a:t>: </a:t>
            </a:r>
            <a:r>
              <a:rPr lang="en-US" sz="2000" i="1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, </a:t>
            </a:r>
            <a:r>
              <a:rPr lang="en-US" sz="2000" i="1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, . . ., </a:t>
            </a:r>
            <a:r>
              <a:rPr lang="en-US" sz="2000" i="1" dirty="0" err="1" smtClean="0"/>
              <a:t>X</a:t>
            </a:r>
            <a:r>
              <a:rPr lang="en-US" sz="2000" i="1" baseline="-25000" dirty="0" err="1" smtClean="0"/>
              <a:t>n</a:t>
            </a:r>
            <a:endParaRPr lang="en-US" sz="2000" i="1" baseline="-25000" dirty="0" smtClean="0"/>
          </a:p>
          <a:p>
            <a:r>
              <a:rPr lang="en-US" sz="2000" dirty="0" err="1" smtClean="0"/>
              <a:t>Hàm</a:t>
            </a:r>
            <a:r>
              <a:rPr lang="en-US" sz="2000" dirty="0" smtClean="0"/>
              <a:t> try(</a:t>
            </a:r>
            <a:r>
              <a:rPr lang="en-US" sz="2000" i="1" dirty="0" smtClean="0"/>
              <a:t>k</a:t>
            </a:r>
            <a:r>
              <a:rPr lang="en-US" sz="2000" dirty="0" smtClean="0"/>
              <a:t>):</a:t>
            </a:r>
          </a:p>
          <a:p>
            <a:pPr lvl="1"/>
            <a:r>
              <a:rPr lang="en-US" sz="2000" dirty="0" err="1" smtClean="0"/>
              <a:t>Duyệt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v </a:t>
            </a:r>
            <a:r>
              <a:rPr lang="en-US" sz="2000" dirty="0" err="1" smtClean="0"/>
              <a:t>từ</a:t>
            </a:r>
            <a:r>
              <a:rPr lang="en-US" sz="2000" dirty="0" smtClean="0"/>
              <a:t> 0 </a:t>
            </a:r>
            <a:r>
              <a:rPr lang="en-US" sz="2000" dirty="0" err="1" smtClean="0"/>
              <a:t>đến</a:t>
            </a:r>
            <a:r>
              <a:rPr lang="en-US" sz="2000" dirty="0" smtClean="0"/>
              <a:t> 1</a:t>
            </a:r>
          </a:p>
          <a:p>
            <a:r>
              <a:rPr lang="en-US" sz="2000" dirty="0" err="1" smtClean="0"/>
              <a:t>Hàm</a:t>
            </a:r>
            <a:r>
              <a:rPr lang="en-US" sz="2000" dirty="0" smtClean="0"/>
              <a:t> check(</a:t>
            </a:r>
            <a:r>
              <a:rPr lang="en-US" sz="2000" i="1" dirty="0" smtClean="0"/>
              <a:t>v, k</a:t>
            </a:r>
            <a:r>
              <a:rPr lang="en-US" sz="2000" dirty="0" smtClean="0"/>
              <a:t>): </a:t>
            </a:r>
          </a:p>
          <a:p>
            <a:pPr lvl="1"/>
            <a:r>
              <a:rPr lang="en-US" sz="2000" dirty="0" err="1" smtClean="0"/>
              <a:t>luôn</a:t>
            </a:r>
            <a:r>
              <a:rPr lang="en-US" sz="2000" dirty="0" smtClean="0"/>
              <a:t> </a:t>
            </a:r>
            <a:r>
              <a:rPr lang="en-US" sz="2000" dirty="0" err="1" smtClean="0"/>
              <a:t>trả</a:t>
            </a:r>
            <a:r>
              <a:rPr lang="en-US" sz="2000" dirty="0" smtClean="0"/>
              <a:t> </a:t>
            </a:r>
            <a:r>
              <a:rPr lang="en-US" sz="2000" dirty="0" err="1" smtClean="0"/>
              <a:t>về</a:t>
            </a:r>
            <a:r>
              <a:rPr lang="en-US" sz="2000" dirty="0" smtClean="0"/>
              <a:t> true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8242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BÀI TOÁN LIỆT KÊ XÂU NHỊ PHÂN ĐỘ DÀI </a:t>
            </a:r>
            <a:r>
              <a:rPr lang="en-US" i="1" dirty="0" smtClean="0"/>
              <a:t>n </a:t>
            </a:r>
            <a:r>
              <a:rPr lang="en-US" dirty="0" smtClean="0"/>
              <a:t>– CODE HOÀN CHỈNH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144972"/>
            <a:ext cx="5397046" cy="4914082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#</a:t>
            </a:r>
            <a:r>
              <a:rPr lang="en-US" sz="1400" b="1" dirty="0">
                <a:latin typeface="Consolas" panose="020B0609020204030204" pitchFamily="49" charset="0"/>
              </a:rPr>
              <a:t>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21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X[N];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check(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solution(){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d",X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("\n");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096000" y="1144971"/>
            <a:ext cx="5397046" cy="491408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void Try(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k){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v = 0; v &lt;= 1; v++){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  if(check(</a:t>
            </a:r>
            <a:r>
              <a:rPr lang="en-US" sz="1400" b="1" dirty="0" err="1" smtClean="0">
                <a:latin typeface="Consolas" panose="020B0609020204030204" pitchFamily="49" charset="0"/>
              </a:rPr>
              <a:t>v,k</a:t>
            </a:r>
            <a:r>
              <a:rPr lang="en-US" sz="1400" b="1" dirty="0" smtClean="0">
                <a:latin typeface="Consolas" panose="020B0609020204030204" pitchFamily="49" charset="0"/>
              </a:rPr>
              <a:t>)){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      X[k] = v;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      if(k==n) solution();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      else </a:t>
            </a:r>
            <a:r>
              <a:rPr lang="en-US" sz="1400" b="1" dirty="0">
                <a:latin typeface="Consolas" panose="020B0609020204030204" pitchFamily="49" charset="0"/>
              </a:rPr>
              <a:t>T</a:t>
            </a:r>
            <a:r>
              <a:rPr lang="en-US" sz="1400" b="1" dirty="0" smtClean="0">
                <a:latin typeface="Consolas" panose="020B0609020204030204" pitchFamily="49" charset="0"/>
              </a:rPr>
              <a:t>ry(k+1);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main() {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 smtClean="0">
                <a:latin typeface="Consolas" panose="020B0609020204030204" pitchFamily="49" charset="0"/>
              </a:rPr>
              <a:t>("%</a:t>
            </a:r>
            <a:r>
              <a:rPr lang="en-US" sz="1400" b="1" dirty="0" err="1" smtClean="0">
                <a:latin typeface="Consolas" panose="020B0609020204030204" pitchFamily="49" charset="0"/>
              </a:rPr>
              <a:t>d",&amp;n</a:t>
            </a:r>
            <a:r>
              <a:rPr lang="en-US" sz="1400" b="1" dirty="0" smtClean="0">
                <a:latin typeface="Consolas" panose="020B0609020204030204" pitchFamily="49" charset="0"/>
              </a:rPr>
              <a:t>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Try(1);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return 0;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1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AC4F83E9069D43AFA594D7F1D96885" ma:contentTypeVersion="4" ma:contentTypeDescription="Create a new document." ma:contentTypeScope="" ma:versionID="ab42ff59064bab5a86eff4b62602acbc">
  <xsd:schema xmlns:xsd="http://www.w3.org/2001/XMLSchema" xmlns:xs="http://www.w3.org/2001/XMLSchema" xmlns:p="http://schemas.microsoft.com/office/2006/metadata/properties" xmlns:ns2="d0a6ddea-004a-4b16-a170-7c91a96eeb9b" targetNamespace="http://schemas.microsoft.com/office/2006/metadata/properties" ma:root="true" ma:fieldsID="2d27bf802cbab3f01b47c4a64429af83" ns2:_="">
    <xsd:import namespace="d0a6ddea-004a-4b16-a170-7c91a96eeb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a6ddea-004a-4b16-a170-7c91a96eeb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3733DD-EE03-449C-88A5-8AB9EEF5C654}">
  <ds:schemaRefs>
    <ds:schemaRef ds:uri="aca7c73a-4441-494b-bdc7-d241e2e7c022"/>
    <ds:schemaRef ds:uri="http://purl.org/dc/elements/1.1/"/>
    <ds:schemaRef ds:uri="http://purl.org/dc/terms/"/>
    <ds:schemaRef ds:uri="ec3c8a1e-e7d2-40eb-a53e-dfc8e21c73f0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6BE9A2D-7492-4A3B-846A-BB63B0B8707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A90916C-DCB9-473B-9641-565C52F3D7F7}"/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2002</Words>
  <Application>Microsoft Office PowerPoint</Application>
  <PresentationFormat>Widescreen</PresentationFormat>
  <Paragraphs>357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MS PGothic</vt:lpstr>
      <vt:lpstr>Arial</vt:lpstr>
      <vt:lpstr>Calibri</vt:lpstr>
      <vt:lpstr>Consolas</vt:lpstr>
      <vt:lpstr>Lato</vt:lpstr>
      <vt:lpstr>Symbol</vt:lpstr>
      <vt:lpstr>Wingdings</vt:lpstr>
      <vt:lpstr>Office Theme</vt:lpstr>
      <vt:lpstr>PowerPoint Presentation</vt:lpstr>
      <vt:lpstr>PowerPoint Presentation</vt:lpstr>
      <vt:lpstr>PowerPoint Presentation</vt:lpstr>
      <vt:lpstr>NỘI DUNG</vt:lpstr>
      <vt:lpstr>ĐỆ QUY QUAY LUI</vt:lpstr>
      <vt:lpstr>ĐỆ QUY QUAY LUI</vt:lpstr>
      <vt:lpstr>BÀI TOÁN LIỆT KÊ XÂU NHỊ PHÂN ĐỘ DÀI n (P.02.05.01)</vt:lpstr>
      <vt:lpstr>BÀI TOÁN LIỆT KÊ XÂU NHỊ PHÂN ĐỘ DÀI n – MÃ GIẢ</vt:lpstr>
      <vt:lpstr>BÀI TOÁN LIỆT KÊ XÂU NHỊ PHÂN ĐỘ DÀI n – CODE HOÀN CHỈNH</vt:lpstr>
      <vt:lpstr>LIỆT KÊ XÂU NHỊ PHÂN ĐỘ DÀI n KHÔNG CHỨA 2 BÍT 1 CẠNH NHAU (P.02.05.02)</vt:lpstr>
      <vt:lpstr>LIỆT KÊ XÂU NHỊ PHÂN ĐỘ DÀI n KHÔNG CHỨA 2 BÍT 1 CẠNH NHAU</vt:lpstr>
      <vt:lpstr>LIỆT KÊ XÂU NHỊ PHÂN ĐỘ DÀI n KHÔNG CHỨA 2 BÍT 1 CẠNH NHAU– CODE </vt:lpstr>
      <vt:lpstr>LIỆT KÊ HOÁN VỊ (P.02.05.03)</vt:lpstr>
      <vt:lpstr>LIỆT KÊ HOÁN VỊ</vt:lpstr>
      <vt:lpstr>LIỆT KÊ HOÁN VỊ – CODE HOÀN CHỈNH</vt:lpstr>
      <vt:lpstr>LIỆT KÊ NGHIỆM NGUYÊN DƯƠNG PHƯƠNG TRÌNH TUYẾN TÍNH (P.02.05.04)</vt:lpstr>
      <vt:lpstr>LIỆT KÊ NGHIỆM NGUYÊN DƯƠNG PHƯƠNG TRÌNH TUYẾN TÍNH – MÃ GIẢ</vt:lpstr>
      <vt:lpstr>LIỆT KÊ NGHIỆM NGUYÊN DƯƠNG PHƯƠNG TRÌNH TUYẾN TÍNH – CODE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Microsoft account</cp:lastModifiedBy>
  <cp:revision>56</cp:revision>
  <dcterms:created xsi:type="dcterms:W3CDTF">2021-05-28T04:32:29Z</dcterms:created>
  <dcterms:modified xsi:type="dcterms:W3CDTF">2023-11-26T08:57:09Z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0x01010078AC4F83E9069D43AFA594D7F1D96885</vt:lpwstr>
  </property>
</Properties>
</file>

<file path=docProps/thumbnail.jpeg>
</file>